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586" r:id="rId2"/>
    <p:sldId id="592" r:id="rId3"/>
    <p:sldId id="588" r:id="rId4"/>
    <p:sldId id="596" r:id="rId5"/>
    <p:sldId id="595" r:id="rId6"/>
    <p:sldId id="585" r:id="rId7"/>
    <p:sldId id="257" r:id="rId8"/>
    <p:sldId id="259" r:id="rId9"/>
    <p:sldId id="267" r:id="rId10"/>
    <p:sldId id="422" r:id="rId11"/>
    <p:sldId id="426" r:id="rId12"/>
    <p:sldId id="427" r:id="rId13"/>
    <p:sldId id="429" r:id="rId14"/>
    <p:sldId id="430" r:id="rId15"/>
    <p:sldId id="417" r:id="rId16"/>
    <p:sldId id="293" r:id="rId17"/>
    <p:sldId id="294" r:id="rId18"/>
    <p:sldId id="295" r:id="rId19"/>
    <p:sldId id="301" r:id="rId20"/>
    <p:sldId id="423" r:id="rId21"/>
    <p:sldId id="302" r:id="rId22"/>
    <p:sldId id="310" r:id="rId23"/>
    <p:sldId id="325" r:id="rId24"/>
    <p:sldId id="326" r:id="rId25"/>
    <p:sldId id="344" r:id="rId26"/>
    <p:sldId id="346" r:id="rId27"/>
    <p:sldId id="439" r:id="rId28"/>
    <p:sldId id="348" r:id="rId29"/>
    <p:sldId id="351" r:id="rId30"/>
    <p:sldId id="352" r:id="rId31"/>
    <p:sldId id="604" r:id="rId32"/>
    <p:sldId id="353" r:id="rId33"/>
    <p:sldId id="354" r:id="rId34"/>
    <p:sldId id="359" r:id="rId35"/>
    <p:sldId id="374" r:id="rId36"/>
    <p:sldId id="375" r:id="rId37"/>
    <p:sldId id="377" r:id="rId38"/>
    <p:sldId id="378" r:id="rId39"/>
    <p:sldId id="379" r:id="rId40"/>
    <p:sldId id="386" r:id="rId41"/>
    <p:sldId id="389" r:id="rId42"/>
    <p:sldId id="390" r:id="rId43"/>
    <p:sldId id="393" r:id="rId44"/>
    <p:sldId id="402" r:id="rId45"/>
    <p:sldId id="403" r:id="rId46"/>
    <p:sldId id="404" r:id="rId47"/>
    <p:sldId id="405" r:id="rId48"/>
    <p:sldId id="408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hlink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94558" autoAdjust="0"/>
  </p:normalViewPr>
  <p:slideViewPr>
    <p:cSldViewPr showGuides="1">
      <p:cViewPr varScale="1">
        <p:scale>
          <a:sx n="121" d="100"/>
          <a:sy n="121" d="100"/>
        </p:scale>
        <p:origin x="832" y="168"/>
      </p:cViewPr>
      <p:guideLst>
        <p:guide orient="horz" pos="21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666CE6BF-FE05-464C-BDA7-75AC79549004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7333D4DA-F73D-465A-A005-389ADBE4937D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41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D1206806-13A9-402C-BA10-75B2589E8E86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42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C4B3DDE3-E33D-40F2-A446-378402D38A90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43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26C29A0F-F152-4FEA-B87E-BC804C480885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44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1DC24616-C481-4ED5-A151-369DFA00AB8C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45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4E2F98E7-B02B-4832-9052-1DB9E153653F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46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688E2249-745D-438D-A964-9C07E7922A21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47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6945D573-1E5B-4A1E-BE6E-989766D7AB41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  <a:t>48</a:t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B99A7C5-E3A2-4D52-8BB6-C439323803C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D69C7-0A81-41C7-85A0-7254D11712C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3" y="617538"/>
            <a:ext cx="2601384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34584" y="617538"/>
            <a:ext cx="7600949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2DE6E-E039-42C2-B58F-8B34A69F80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8765-78D0-4D94-B87C-8F674C9305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744C0-F387-480B-8089-5B75B8308DD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2049E-F48C-403E-885F-9B733CBC997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AD469-2271-4F6C-96DA-F8D69F287A5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BCE2F-3FEE-4E96-A43C-2FBD31BC5CA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EE7ED-5B08-4B21-9847-640950D9869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C017E-0FE3-4438-9D7F-A39A31A69EF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9F421-A549-4EE8-9EB3-80889F18A92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556684" y="596265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1066800" y="596265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721784" y="1018540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1214967" y="1018540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69333" y="945515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016000" y="488315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590551" y="1278890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hlink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4" y="115253"/>
            <a:ext cx="1039071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1515428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3246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66769727-316C-4D09-B0AE-BA3131F82C1C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4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82CFE-EC18-9387-EBFC-E733CE025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F3ADD9-AD77-F867-1AAF-BB1B734EE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4FA26-8E51-2536-C191-33D340ED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9A7C5-E3A2-4D52-8BB6-C439323803C7}" type="slidenum">
              <a:rPr lang="zh-CN" altLang="en-US" smtClean="0"/>
              <a:t>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D49E5-CF79-F868-5690-79299590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764704"/>
            <a:ext cx="1069002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FBC981-13B9-42DA-ADFF-FC6D41890064}" type="slidenum">
              <a:rPr kumimoji="0" lang="zh-CN" altLang="en-US" sz="1400" smtClean="0"/>
              <a:t>10</a:t>
            </a:fld>
            <a:endParaRPr kumimoji="0" lang="en-US" altLang="zh-CN" sz="1400"/>
          </a:p>
        </p:txBody>
      </p:sp>
      <p:sp>
        <p:nvSpPr>
          <p:cNvPr id="20483" name="Rectangle 307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贪心算法</a:t>
            </a:r>
            <a:endParaRPr lang="en-US" altLang="zh-CN"/>
          </a:p>
        </p:txBody>
      </p:sp>
      <p:sp>
        <p:nvSpPr>
          <p:cNvPr id="20484" name="Rectangle 307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 dirty="0"/>
              <a:t>初始令</a:t>
            </a:r>
            <a:r>
              <a:rPr lang="en-US" altLang="zh-CN" sz="2800" dirty="0"/>
              <a:t>R</a:t>
            </a:r>
            <a:r>
              <a:rPr lang="zh-CN" altLang="en-US" sz="2800" dirty="0"/>
              <a:t>是所有需求的集合，设</a:t>
            </a:r>
            <a:r>
              <a:rPr lang="en-US" altLang="zh-CN" sz="2800" dirty="0"/>
              <a:t>A</a:t>
            </a:r>
            <a:r>
              <a:rPr lang="zh-CN" altLang="en-US" sz="2800" dirty="0"/>
              <a:t>为空   </a:t>
            </a:r>
          </a:p>
          <a:p>
            <a:pPr marL="609600" indent="-609600" eaLnBrk="1" hangingPunct="1"/>
            <a:r>
              <a:rPr lang="zh-CN" altLang="en-US" sz="2800" dirty="0"/>
              <a:t>  </a:t>
            </a:r>
            <a:r>
              <a:rPr lang="en-US" altLang="zh-CN" sz="2800" dirty="0"/>
              <a:t>While R </a:t>
            </a:r>
            <a:r>
              <a:rPr lang="zh-CN" altLang="en-US" sz="2800" dirty="0"/>
              <a:t>非空</a:t>
            </a:r>
          </a:p>
          <a:p>
            <a:pPr marL="609600" indent="-609600" eaLnBrk="1" hangingPunct="1"/>
            <a:r>
              <a:rPr lang="zh-CN" altLang="en-US" sz="2800" dirty="0"/>
              <a:t>      选择一个最小结束时间的需求</a:t>
            </a:r>
            <a:r>
              <a:rPr lang="en-US" altLang="zh-CN" sz="2800" dirty="0" err="1"/>
              <a:t>i</a:t>
            </a:r>
            <a:r>
              <a:rPr lang="en-US" altLang="zh-CN" sz="28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∈</a:t>
            </a:r>
            <a:r>
              <a:rPr lang="en-US" altLang="zh-CN" sz="2800" dirty="0" err="1"/>
              <a:t>R</a:t>
            </a:r>
            <a:endParaRPr lang="en-US" altLang="zh-CN" sz="2800" dirty="0"/>
          </a:p>
          <a:p>
            <a:pPr marL="609600" indent="-609600" eaLnBrk="1" hangingPunct="1"/>
            <a:r>
              <a:rPr lang="en-US" altLang="zh-CN" sz="2800" dirty="0"/>
              <a:t>      </a:t>
            </a:r>
            <a:r>
              <a:rPr lang="zh-CN" altLang="en-US" sz="2800" dirty="0"/>
              <a:t>把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加到</a:t>
            </a:r>
            <a:r>
              <a:rPr lang="en-US" altLang="zh-CN" sz="2800" dirty="0"/>
              <a:t>A</a:t>
            </a:r>
            <a:r>
              <a:rPr lang="zh-CN" altLang="en-US" sz="2800" dirty="0"/>
              <a:t>中</a:t>
            </a:r>
          </a:p>
          <a:p>
            <a:pPr marL="609600" indent="-609600" eaLnBrk="1" hangingPunct="1"/>
            <a:r>
              <a:rPr lang="zh-CN" altLang="en-US" sz="2800" dirty="0"/>
              <a:t>      从</a:t>
            </a:r>
            <a:r>
              <a:rPr lang="en-US" altLang="zh-CN" sz="2800" dirty="0"/>
              <a:t>R</a:t>
            </a:r>
            <a:r>
              <a:rPr lang="zh-CN" altLang="en-US" sz="2800" dirty="0"/>
              <a:t>中删除与需求</a:t>
            </a:r>
            <a:r>
              <a:rPr lang="en-US" altLang="zh-CN" sz="2800" dirty="0" err="1"/>
              <a:t>i</a:t>
            </a:r>
            <a:r>
              <a:rPr lang="zh-CN" altLang="en-US" sz="2800" dirty="0"/>
              <a:t>不相容的所有需求</a:t>
            </a:r>
          </a:p>
          <a:p>
            <a:pPr marL="609600" indent="-609600" eaLnBrk="1" hangingPunct="1"/>
            <a:r>
              <a:rPr lang="zh-CN" altLang="en-US" sz="2800" dirty="0"/>
              <a:t>  </a:t>
            </a:r>
            <a:r>
              <a:rPr lang="en-US" altLang="zh-CN" sz="2800" dirty="0" err="1"/>
              <a:t>Endwhile</a:t>
            </a:r>
            <a:endParaRPr lang="en-US" altLang="zh-CN" sz="2800" dirty="0"/>
          </a:p>
          <a:p>
            <a:pPr marL="609600" indent="-609600" eaLnBrk="1" hangingPunct="1"/>
            <a:r>
              <a:rPr lang="en-US" altLang="zh-CN" sz="2800" dirty="0"/>
              <a:t>  </a:t>
            </a:r>
            <a:r>
              <a:rPr lang="zh-CN" altLang="en-US" sz="2800" dirty="0"/>
              <a:t>返回集合</a:t>
            </a:r>
            <a:r>
              <a:rPr lang="en-US" altLang="zh-CN" sz="2800" dirty="0"/>
              <a:t>A</a:t>
            </a:r>
            <a:r>
              <a:rPr lang="zh-CN" altLang="en-US" sz="2800" dirty="0"/>
              <a:t>作为被接受的需求集合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递归：问题规模缩小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11</a:t>
            </a:fld>
            <a:endParaRPr lang="en-US" altLang="zh-CN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777579" y="5513197"/>
            <a:ext cx="5881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rot="-5400000">
            <a:off x="1669503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rot="-5400000">
            <a:off x="986920" y="3708250"/>
            <a:ext cx="3595606" cy="14289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rot="-5400000">
            <a:off x="2639466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-5400000">
            <a:off x="2153691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-5400000">
            <a:off x="3123653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rot="-5400000">
            <a:off x="4576216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rot="-5400000">
            <a:off x="4092028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-5400000">
            <a:off x="5544591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rot="-5400000">
            <a:off x="5060403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rot="-5400000">
            <a:off x="6514553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rot="-5400000">
            <a:off x="6030366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rot="-5400000">
            <a:off x="3607841" y="3920935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791866" y="2328672"/>
            <a:ext cx="2906713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261766" y="2744597"/>
            <a:ext cx="14541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239666" y="3166872"/>
            <a:ext cx="968375" cy="2778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rot="-5400000" flipV="1">
            <a:off x="6320126" y="3712219"/>
            <a:ext cx="3595606" cy="6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40283" y="5939715"/>
            <a:ext cx="3006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F[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 </a:t>
            </a:r>
            <a:r>
              <a:rPr lang="zh-CN" altLang="en-US" sz="1800" dirty="0"/>
              <a:t>代表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, N]</a:t>
            </a:r>
            <a:r>
              <a:rPr lang="zh-CN" altLang="en-US" sz="1800" dirty="0"/>
              <a:t>范围的最优解</a:t>
            </a:r>
            <a:endParaRPr kumimoji="1" lang="zh-CN" altLang="en-US" sz="18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934866" y="5553044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</a:t>
            </a:r>
            <a:endParaRPr lang="zh-CN" altLang="en-US" sz="1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642146" y="5553044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sz="18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177338" y="5954068"/>
            <a:ext cx="2302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本问题的解就是</a:t>
            </a:r>
            <a:r>
              <a:rPr lang="en-US" altLang="zh-CN" sz="1800" dirty="0"/>
              <a:t>F[0] </a:t>
            </a:r>
            <a:endParaRPr kumimoji="1" lang="zh-CN" altLang="en-US" sz="1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504911" y="3573775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54163" y="4078026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73877" y="4674899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递归：问题规模缩小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12</a:t>
            </a:fld>
            <a:endParaRPr lang="en-US" altLang="zh-CN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777579" y="5584952"/>
            <a:ext cx="5881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rot="-5400000">
            <a:off x="1669503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rot="-5400000">
            <a:off x="986920" y="3780005"/>
            <a:ext cx="3595606" cy="14289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rot="-5400000">
            <a:off x="2639466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-5400000">
            <a:off x="2153691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-5400000">
            <a:off x="3123653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rot="-5400000">
            <a:off x="4576216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rot="-5400000">
            <a:off x="4092028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-5400000">
            <a:off x="5544591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rot="-5400000">
            <a:off x="5060403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rot="-5400000">
            <a:off x="6514553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rot="-5400000">
            <a:off x="6030366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rot="-5400000">
            <a:off x="3607841" y="399269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791866" y="2400427"/>
            <a:ext cx="2906713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261766" y="2816352"/>
            <a:ext cx="14541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239666" y="3238627"/>
            <a:ext cx="968375" cy="2778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rot="-5400000" flipV="1">
            <a:off x="6320126" y="3783974"/>
            <a:ext cx="3595606" cy="6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22985" y="1413103"/>
            <a:ext cx="429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如何缩小规模？尝试纳入一个具体的选择</a:t>
            </a:r>
            <a:endParaRPr kumimoji="1" lang="zh-CN" altLang="en-US" sz="18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934866" y="5624799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</a:t>
            </a:r>
            <a:endParaRPr lang="zh-CN" altLang="en-US" sz="18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642146" y="5624799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0</a:t>
            </a:r>
            <a:endParaRPr lang="zh-CN" altLang="en-US" sz="18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614170" y="6021036"/>
            <a:ext cx="8264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对于</a:t>
            </a:r>
            <a:r>
              <a:rPr lang="en-US" altLang="zh-CN" sz="1800" dirty="0"/>
              <a:t>F[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</a:t>
            </a:r>
            <a:r>
              <a:rPr lang="zh-CN" altLang="en-US" sz="1800" dirty="0"/>
              <a:t>来说，枚举在它隶属范围内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, N]</a:t>
            </a:r>
            <a:r>
              <a:rPr lang="zh-CN" altLang="en-US" sz="1800" dirty="0"/>
              <a:t>的（有可能成为最终解的）第一个选择</a:t>
            </a:r>
            <a:r>
              <a:rPr lang="en-US" altLang="zh-CN" sz="1800" dirty="0"/>
              <a:t> </a:t>
            </a:r>
            <a:endParaRPr kumimoji="1" lang="zh-CN" altLang="en-US" sz="1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504911" y="3645530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54163" y="4149781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73877" y="4746654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 rot="-5400000">
            <a:off x="3424324" y="3782937"/>
            <a:ext cx="3595606" cy="14289"/>
          </a:xfrm>
          <a:prstGeom prst="line">
            <a:avLst/>
          </a:prstGeom>
          <a:noFill/>
          <a:ln w="57150">
            <a:solidFill>
              <a:srgbClr val="C0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102268" y="5639483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i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递归：问题规模缩小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13</a:t>
            </a:fld>
            <a:endParaRPr lang="en-US" altLang="zh-CN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863621" y="3646036"/>
            <a:ext cx="5881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rot="-5400000">
            <a:off x="174125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rot="-5400000">
            <a:off x="1058675" y="3636495"/>
            <a:ext cx="3595606" cy="14289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rot="-5400000">
            <a:off x="271122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-5400000">
            <a:off x="222544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-5400000">
            <a:off x="319540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rot="-5400000">
            <a:off x="464797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rot="-5400000">
            <a:off x="4163783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-5400000">
            <a:off x="561634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rot="-5400000">
            <a:off x="513215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rot="-5400000">
            <a:off x="658630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rot="-5400000">
            <a:off x="610212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rot="-5400000">
            <a:off x="367959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863621" y="2256917"/>
            <a:ext cx="2906713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333521" y="2672842"/>
            <a:ext cx="14541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311421" y="3095117"/>
            <a:ext cx="968375" cy="2778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rot="-5400000" flipV="1">
            <a:off x="6391881" y="3640464"/>
            <a:ext cx="3595606" cy="6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92332" y="1475306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</a:t>
            </a:r>
            <a:endParaRPr lang="zh-CN" altLang="en-US" sz="1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670322" y="3120419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25918" y="4006271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45632" y="4603144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641893" y="3715647"/>
            <a:ext cx="5722915" cy="19466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87921" y="3934613"/>
            <a:ext cx="2490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F[0]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max{</a:t>
            </a:r>
          </a:p>
          <a:p>
            <a:r>
              <a:rPr kumimoji="1" lang="en-US" altLang="zh-CN" sz="1800" dirty="0"/>
              <a:t>	      1 + F[a],</a:t>
            </a:r>
          </a:p>
          <a:p>
            <a:r>
              <a:rPr lang="en-US" altLang="zh-CN" sz="1800" dirty="0"/>
              <a:t>	      1 + F[b],</a:t>
            </a:r>
          </a:p>
          <a:p>
            <a:r>
              <a:rPr lang="en-US" altLang="zh-CN" sz="1800" dirty="0"/>
              <a:t>   	      1 + F[c],</a:t>
            </a:r>
          </a:p>
          <a:p>
            <a:r>
              <a:rPr lang="en-US" altLang="zh-CN" sz="1800" dirty="0"/>
              <a:t>	      ……</a:t>
            </a:r>
          </a:p>
          <a:p>
            <a:r>
              <a:rPr kumimoji="1" lang="en-US" altLang="zh-CN" sz="1800" dirty="0"/>
              <a:t>	   }</a:t>
            </a:r>
            <a:endParaRPr kumimoji="1" lang="zh-CN" altLang="en-US" sz="1800" dirty="0"/>
          </a:p>
        </p:txBody>
      </p:sp>
      <p:cxnSp>
        <p:nvCxnSpPr>
          <p:cNvPr id="25" name="直线箭头连接符 24"/>
          <p:cNvCxnSpPr/>
          <p:nvPr/>
        </p:nvCxnSpPr>
        <p:spPr bwMode="auto">
          <a:xfrm>
            <a:off x="5784624" y="2349892"/>
            <a:ext cx="240823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直线箭头连接符 25"/>
          <p:cNvCxnSpPr/>
          <p:nvPr/>
        </p:nvCxnSpPr>
        <p:spPr bwMode="auto">
          <a:xfrm>
            <a:off x="4787670" y="2781940"/>
            <a:ext cx="337661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直线箭头连接符 27"/>
          <p:cNvCxnSpPr/>
          <p:nvPr/>
        </p:nvCxnSpPr>
        <p:spPr bwMode="auto">
          <a:xfrm>
            <a:off x="5279796" y="3213988"/>
            <a:ext cx="288448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" name="文本框 36"/>
          <p:cNvSpPr txBox="1"/>
          <p:nvPr/>
        </p:nvSpPr>
        <p:spPr>
          <a:xfrm>
            <a:off x="6726580" y="1939035"/>
            <a:ext cx="52432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F[a]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232295" y="2442730"/>
            <a:ext cx="64026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F[b]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713927" y="2880259"/>
            <a:ext cx="64026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F[c]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975118" y="4563262"/>
            <a:ext cx="21891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F[b] &gt;= F[c] &gt;= F[a]</a:t>
            </a:r>
            <a:endParaRPr lang="zh-CN" altLang="en-US" sz="1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447570" y="1935869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6114" y="2419614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en-US" altLang="zh-CN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75022" y="2827232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277992" y="5013083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发现一个规律！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递归：问题规模缩小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14</a:t>
            </a:fld>
            <a:endParaRPr lang="en-US" altLang="zh-CN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863621" y="3646036"/>
            <a:ext cx="5881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rot="-5400000">
            <a:off x="174125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rot="-5400000">
            <a:off x="1058675" y="3636495"/>
            <a:ext cx="3595606" cy="14289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rot="-5400000">
            <a:off x="271122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rot="-5400000">
            <a:off x="222544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rot="-5400000">
            <a:off x="319540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rot="-5400000">
            <a:off x="464797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rot="-5400000">
            <a:off x="4163783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rot="-5400000">
            <a:off x="561634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rot="-5400000">
            <a:off x="513215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rot="-5400000">
            <a:off x="6586308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rot="-5400000">
            <a:off x="6102121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rot="-5400000">
            <a:off x="3679596" y="3849180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863621" y="2256917"/>
            <a:ext cx="2906713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333521" y="2672842"/>
            <a:ext cx="14541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311421" y="3095117"/>
            <a:ext cx="968375" cy="2778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400" dirty="0">
              <a:latin typeface="Comic Sans MS" panose="030F0702030302020204" pitchFamily="66" charset="0"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rot="-5400000" flipV="1">
            <a:off x="6391881" y="3640464"/>
            <a:ext cx="3595606" cy="6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992332" y="1475306"/>
            <a:ext cx="37247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N</a:t>
            </a:r>
            <a:endParaRPr lang="zh-CN" altLang="en-US" sz="1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5670322" y="3120419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25918" y="4006271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45632" y="4603144"/>
            <a:ext cx="66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</a:rPr>
              <a:t>……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641893" y="3715647"/>
            <a:ext cx="5722915" cy="19466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87921" y="3934613"/>
            <a:ext cx="59637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F[0]</a:t>
            </a:r>
            <a:r>
              <a:rPr lang="zh-CN" altLang="en-US" sz="1800" dirty="0"/>
              <a:t> </a:t>
            </a:r>
            <a:r>
              <a:rPr lang="en-US" altLang="zh-CN" sz="1800" dirty="0"/>
              <a:t>= 1 + F[b],  b</a:t>
            </a:r>
            <a:r>
              <a:rPr lang="zh-CN" altLang="en-US" sz="1800" dirty="0"/>
              <a:t>为其隶属区间结束时间最早的一个区间</a:t>
            </a:r>
            <a:endParaRPr lang="en-US" altLang="zh-CN" sz="1800" dirty="0"/>
          </a:p>
          <a:p>
            <a:r>
              <a:rPr lang="en-US" altLang="zh-CN" sz="1800" dirty="0"/>
              <a:t>	</a:t>
            </a:r>
          </a:p>
          <a:p>
            <a:endParaRPr kumimoji="1" lang="en-US" altLang="zh-CN" sz="1800" dirty="0"/>
          </a:p>
          <a:p>
            <a:r>
              <a:rPr lang="zh-CN" altLang="en-US" sz="1800" dirty="0"/>
              <a:t>解毕。因此本题可用贪心法求解。</a:t>
            </a:r>
            <a:endParaRPr kumimoji="1" lang="zh-CN" altLang="en-US" sz="1800" dirty="0"/>
          </a:p>
        </p:txBody>
      </p:sp>
      <p:cxnSp>
        <p:nvCxnSpPr>
          <p:cNvPr id="25" name="直线箭头连接符 24"/>
          <p:cNvCxnSpPr/>
          <p:nvPr/>
        </p:nvCxnSpPr>
        <p:spPr bwMode="auto">
          <a:xfrm>
            <a:off x="5784624" y="2349892"/>
            <a:ext cx="2408235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直线箭头连接符 25"/>
          <p:cNvCxnSpPr/>
          <p:nvPr/>
        </p:nvCxnSpPr>
        <p:spPr bwMode="auto">
          <a:xfrm>
            <a:off x="4787670" y="2781940"/>
            <a:ext cx="337661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直线箭头连接符 27"/>
          <p:cNvCxnSpPr/>
          <p:nvPr/>
        </p:nvCxnSpPr>
        <p:spPr bwMode="auto">
          <a:xfrm>
            <a:off x="5279796" y="3213988"/>
            <a:ext cx="288448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" name="文本框 36"/>
          <p:cNvSpPr txBox="1"/>
          <p:nvPr/>
        </p:nvSpPr>
        <p:spPr>
          <a:xfrm>
            <a:off x="6726580" y="1939035"/>
            <a:ext cx="52432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F[a]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232295" y="2442730"/>
            <a:ext cx="64026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F[b]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713927" y="2880259"/>
            <a:ext cx="64026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F[c]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447570" y="1935869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6114" y="2419614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en-US" altLang="zh-CN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75022" y="2827232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solidFill>
                  <a:schemeClr val="tx1"/>
                </a:solidFill>
                <a:latin typeface="Comic Sans MS" panose="030F0702030302020204" pitchFamily="66" charset="0"/>
              </a:rPr>
              <a:t>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405213-C2EB-4AF5-9E22-252116478B10}" type="slidenum">
              <a:rPr kumimoji="0" lang="zh-CN" altLang="en-US" sz="1400" smtClean="0"/>
              <a:t>15</a:t>
            </a:fld>
            <a:endParaRPr kumimoji="0" lang="en-US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实现与运行时间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贪心算法.  把任务(需求)按照结束时间递增排序。依次选取与前面已选定任务</a:t>
            </a:r>
            <a:r>
              <a:rPr lang="zh-CN" altLang="en-US" sz="2800">
                <a:solidFill>
                  <a:schemeClr val="hlink"/>
                </a:solidFill>
              </a:rPr>
              <a:t>相容</a:t>
            </a:r>
            <a:r>
              <a:rPr lang="zh-CN" altLang="en-US" sz="2800"/>
              <a:t>的新任务. </a:t>
            </a:r>
            <a:endParaRPr lang="en-US" altLang="zh-CN" sz="2800"/>
          </a:p>
          <a:p>
            <a:pPr eaLnBrk="1" hangingPunct="1"/>
            <a:endParaRPr lang="zh-CN" altLang="en-US"/>
          </a:p>
        </p:txBody>
      </p:sp>
      <p:sp>
        <p:nvSpPr>
          <p:cNvPr id="199686" name="Text Box 6"/>
          <p:cNvSpPr txBox="1">
            <a:spLocks noChangeArrowheads="1"/>
          </p:cNvSpPr>
          <p:nvPr/>
        </p:nvSpPr>
        <p:spPr bwMode="auto">
          <a:xfrm>
            <a:off x="3143250" y="4292600"/>
            <a:ext cx="4572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算法时间复杂度</a:t>
            </a:r>
            <a:r>
              <a:rPr lang="en-US" altLang="zh-CN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？</a:t>
            </a:r>
            <a:r>
              <a:rPr lang="zh-CN" altLang="en-US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N</a:t>
            </a:r>
            <a:r>
              <a:rPr lang="zh-CN" altLang="en-US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log</a:t>
            </a:r>
            <a:r>
              <a:rPr lang="zh-CN" altLang="en-US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800" b="1" dirty="0">
                <a:solidFill>
                  <a:schemeClr val="hlink"/>
                </a:solidFill>
                <a:latin typeface="Comic Sans MS" panose="030F0702030302020204" pitchFamily="66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3FC139-6811-48EC-86ED-D5FACF526704}" type="slidenum">
              <a:rPr kumimoji="0" lang="zh-CN" altLang="en-US" sz="1400" smtClean="0"/>
              <a:t>16</a:t>
            </a:fld>
            <a:endParaRPr kumimoji="0" lang="en-US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4.2 最小延迟调度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问题：我们有单一资源和一组使用资源的</a:t>
            </a:r>
            <a:r>
              <a:rPr lang="en-US" altLang="zh-CN"/>
              <a:t>n</a:t>
            </a:r>
            <a:r>
              <a:rPr lang="zh-CN" altLang="en-US"/>
              <a:t>个需求，每个需求需要一个时间区间。假定需求</a:t>
            </a:r>
            <a:r>
              <a:rPr lang="en-US" altLang="zh-CN"/>
              <a:t>i</a:t>
            </a:r>
            <a:r>
              <a:rPr lang="zh-CN" altLang="en-US"/>
              <a:t>更加灵活,不是开始时间与结束时间，需求</a:t>
            </a:r>
            <a:r>
              <a:rPr lang="en-US" altLang="zh-CN"/>
              <a:t>i</a:t>
            </a:r>
            <a:r>
              <a:rPr lang="zh-CN" altLang="en-US"/>
              <a:t>有一个</a:t>
            </a:r>
            <a:r>
              <a:rPr lang="zh-CN" altLang="en-US">
                <a:solidFill>
                  <a:schemeClr val="hlink"/>
                </a:solidFill>
              </a:rPr>
              <a:t>截至时间</a:t>
            </a:r>
            <a:r>
              <a:rPr lang="en-US" altLang="zh-CN"/>
              <a:t>d</a:t>
            </a:r>
            <a:r>
              <a:rPr lang="en-US" altLang="zh-CN" sz="1600"/>
              <a:t>i</a:t>
            </a:r>
            <a:r>
              <a:rPr lang="en-US" altLang="zh-CN"/>
              <a:t>,</a:t>
            </a:r>
            <a:r>
              <a:rPr lang="zh-CN" altLang="en-US"/>
              <a:t>要求一个</a:t>
            </a:r>
            <a:r>
              <a:rPr lang="zh-CN" altLang="en-US">
                <a:solidFill>
                  <a:schemeClr val="hlink"/>
                </a:solidFill>
              </a:rPr>
              <a:t>长度</a:t>
            </a:r>
            <a:r>
              <a:rPr lang="zh-CN" altLang="en-US"/>
              <a:t>为</a:t>
            </a:r>
            <a:r>
              <a:rPr lang="en-US" altLang="zh-CN"/>
              <a:t>t</a:t>
            </a:r>
            <a:r>
              <a:rPr lang="en-US" altLang="zh-CN" sz="1600"/>
              <a:t>i</a:t>
            </a:r>
            <a:r>
              <a:rPr lang="zh-CN" altLang="en-US"/>
              <a:t>的连续的时间区间。目标是需要尽可能多的满足需求。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5AACC6-A4C2-4E90-9286-E4EEEB32F90A}" type="slidenum">
              <a:rPr kumimoji="0" lang="zh-CN" altLang="en-US" sz="1400" smtClean="0"/>
              <a:t>17</a:t>
            </a:fld>
            <a:endParaRPr kumimoji="0" lang="en-US" altLang="zh-CN" sz="14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最小延迟调度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6917" y="1515428"/>
            <a:ext cx="10005483" cy="4114800"/>
          </a:xfrm>
        </p:spPr>
        <p:txBody>
          <a:bodyPr/>
          <a:lstStyle/>
          <a:p>
            <a:pPr lvl="1" eaLnBrk="1" hangingPunct="1"/>
            <a:endParaRPr lang="zh-CN" altLang="en-US" dirty="0"/>
          </a:p>
          <a:p>
            <a:pPr lvl="1" eaLnBrk="1" hangingPunct="1"/>
            <a:r>
              <a:rPr lang="zh-CN" altLang="en-US" dirty="0"/>
              <a:t>需求 </a:t>
            </a:r>
            <a:r>
              <a:rPr lang="en-US" altLang="zh-CN" dirty="0"/>
              <a:t>j </a:t>
            </a:r>
            <a:r>
              <a:rPr lang="zh-CN" altLang="en-US" dirty="0"/>
              <a:t>需要长度为 </a:t>
            </a:r>
            <a:r>
              <a:rPr lang="en-US" altLang="zh-CN" dirty="0" err="1"/>
              <a:t>t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 </a:t>
            </a:r>
            <a:r>
              <a:rPr lang="zh-CN" altLang="en-US" dirty="0"/>
              <a:t>时间段，截至时间为 </a:t>
            </a:r>
            <a:r>
              <a:rPr lang="en-US" altLang="zh-CN" dirty="0" err="1"/>
              <a:t>d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.</a:t>
            </a:r>
          </a:p>
          <a:p>
            <a:pPr lvl="1" eaLnBrk="1" hangingPunct="1"/>
            <a:r>
              <a:rPr lang="zh-CN" altLang="en-US" dirty="0"/>
              <a:t>需求 </a:t>
            </a:r>
            <a:r>
              <a:rPr lang="en-US" altLang="zh-CN" dirty="0"/>
              <a:t>j </a:t>
            </a:r>
            <a:r>
              <a:rPr lang="zh-CN" altLang="en-US" dirty="0"/>
              <a:t>如果在 </a:t>
            </a:r>
            <a:r>
              <a:rPr lang="en-US" altLang="zh-CN" dirty="0" err="1"/>
              <a:t>s</a:t>
            </a:r>
            <a:r>
              <a:rPr lang="en-US" altLang="zh-CN" sz="3200" baseline="-25000" dirty="0" err="1"/>
              <a:t>j</a:t>
            </a:r>
            <a:r>
              <a:rPr lang="zh-CN" altLang="en-US" dirty="0"/>
              <a:t>开始, 那么结束时间是</a:t>
            </a:r>
            <a:r>
              <a:rPr lang="en-US" altLang="zh-CN" dirty="0"/>
              <a:t>f</a:t>
            </a:r>
            <a:r>
              <a:rPr lang="en-US" altLang="zh-CN" sz="3200" baseline="-25000" dirty="0"/>
              <a:t>j</a:t>
            </a:r>
            <a:r>
              <a:rPr lang="en-US" altLang="zh-CN" dirty="0"/>
              <a:t> = </a:t>
            </a:r>
            <a:r>
              <a:rPr lang="en-US" altLang="zh-CN" dirty="0" err="1"/>
              <a:t>s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 + </a:t>
            </a:r>
            <a:r>
              <a:rPr lang="en-US" altLang="zh-CN" dirty="0" err="1"/>
              <a:t>t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. </a:t>
            </a:r>
          </a:p>
          <a:p>
            <a:pPr lvl="1" eaLnBrk="1" hangingPunct="1"/>
            <a:r>
              <a:rPr lang="zh-CN" altLang="en-US" dirty="0"/>
              <a:t>延迟的定义:  </a:t>
            </a:r>
            <a:r>
              <a:rPr lang="en-US" altLang="zh-CN" dirty="0" err="1">
                <a:sym typeface="MT Extra" panose="05050102010205020202" pitchFamily="18" charset="2"/>
              </a:rPr>
              <a:t>l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 = max { 0,  f</a:t>
            </a:r>
            <a:r>
              <a:rPr lang="en-US" altLang="zh-CN" sz="3200" baseline="-25000" dirty="0"/>
              <a:t>j</a:t>
            </a:r>
            <a:r>
              <a:rPr lang="en-US" altLang="zh-CN" dirty="0"/>
              <a:t> - </a:t>
            </a:r>
            <a:r>
              <a:rPr lang="en-US" altLang="zh-CN" dirty="0" err="1"/>
              <a:t>d</a:t>
            </a:r>
            <a:r>
              <a:rPr lang="en-US" altLang="zh-CN" sz="3200" baseline="-25000" dirty="0" err="1"/>
              <a:t>j</a:t>
            </a:r>
            <a:r>
              <a:rPr lang="en-US" altLang="zh-CN" dirty="0"/>
              <a:t> }.</a:t>
            </a:r>
          </a:p>
          <a:p>
            <a:pPr lvl="1" eaLnBrk="1" hangingPunct="1"/>
            <a:r>
              <a:rPr lang="zh-CN" altLang="en-US" dirty="0"/>
              <a:t>目标:  安排所有的需求，使得计划</a:t>
            </a:r>
            <a:r>
              <a:rPr lang="zh-CN" altLang="en-US" dirty="0">
                <a:solidFill>
                  <a:srgbClr val="FF0000"/>
                </a:solidFill>
              </a:rPr>
              <a:t>具有最小的延迟</a:t>
            </a:r>
            <a:r>
              <a:rPr lang="zh-CN" altLang="en-US" dirty="0"/>
              <a:t>调度：让 </a:t>
            </a:r>
            <a:r>
              <a:rPr lang="en-US" altLang="zh-CN" dirty="0"/>
              <a:t>L = max </a:t>
            </a:r>
            <a:r>
              <a:rPr lang="en-US" altLang="zh-CN" dirty="0" err="1">
                <a:sym typeface="MT Extra" panose="05050102010205020202" pitchFamily="18" charset="2"/>
              </a:rPr>
              <a:t>l</a:t>
            </a:r>
            <a:r>
              <a:rPr lang="en-US" altLang="zh-CN" sz="3200" baseline="-25000" dirty="0" err="1"/>
              <a:t>j</a:t>
            </a:r>
            <a:r>
              <a:rPr lang="zh-CN" altLang="en-US" dirty="0"/>
              <a:t>最小.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1576705" y="1484630"/>
            <a:ext cx="1828800" cy="67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91440" rIns="137160" bIns="9144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>
                <a:latin typeface="Courier New" panose="02070309020205020404" pitchFamily="49" charset="0"/>
              </a:rPr>
              <a:t>描述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8DDA7B-EBA7-4E84-BF21-C4309F60639C}" type="slidenum">
              <a:rPr kumimoji="0" lang="zh-CN" altLang="en-US" sz="1400" smtClean="0"/>
              <a:t>18</a:t>
            </a:fld>
            <a:endParaRPr kumimoji="0" lang="en-US" altLang="zh-CN" sz="14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例子</a:t>
            </a:r>
          </a:p>
        </p:txBody>
      </p:sp>
      <p:pic>
        <p:nvPicPr>
          <p:cNvPr id="4506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133600"/>
            <a:ext cx="7924800" cy="348932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CD149E-E36A-459B-A4D1-31C2A0BAC7AB}" type="slidenum">
              <a:rPr kumimoji="0" lang="zh-CN" altLang="en-US" sz="1400" smtClean="0"/>
              <a:t>19</a:t>
            </a:fld>
            <a:endParaRPr kumimoji="0" lang="en-US" altLang="zh-CN" sz="14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方案3  根据直觉基础，应该保证具有</a:t>
            </a:r>
            <a:r>
              <a:rPr lang="zh-CN" altLang="en-US" b="1"/>
              <a:t>最早截至时间</a:t>
            </a:r>
            <a:r>
              <a:rPr lang="zh-CN" altLang="en-US"/>
              <a:t>的任务完成的更早一些。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r>
              <a:rPr lang="zh-CN" altLang="en-US"/>
              <a:t>按照结束时间</a:t>
            </a:r>
            <a:r>
              <a:rPr lang="en-US" altLang="zh-CN"/>
              <a:t>d</a:t>
            </a:r>
            <a:r>
              <a:rPr lang="en-US" altLang="zh-CN" sz="1600"/>
              <a:t>i</a:t>
            </a:r>
            <a:r>
              <a:rPr lang="zh-CN" altLang="en-US"/>
              <a:t>增长的次序排序(最早截止时间优先)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F1C061-0E51-830D-4747-35F7CDB61599}"/>
              </a:ext>
            </a:extLst>
          </p:cNvPr>
          <p:cNvSpPr/>
          <p:nvPr/>
        </p:nvSpPr>
        <p:spPr bwMode="auto">
          <a:xfrm>
            <a:off x="1919536" y="4005064"/>
            <a:ext cx="8136904" cy="18722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940ACD9-684E-3091-FCB9-87552D60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23" y="4132609"/>
            <a:ext cx="79248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F0980244-C9BF-4AF9-CD1C-6D032CFE961B}"/>
              </a:ext>
            </a:extLst>
          </p:cNvPr>
          <p:cNvCxnSpPr/>
          <p:nvPr/>
        </p:nvCxnSpPr>
        <p:spPr bwMode="auto">
          <a:xfrm>
            <a:off x="4943872" y="4941168"/>
            <a:ext cx="18722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AC188E-6909-5D3C-BA95-FD4749AC1D84}"/>
              </a:ext>
            </a:extLst>
          </p:cNvPr>
          <p:cNvSpPr txBox="1"/>
          <p:nvPr/>
        </p:nvSpPr>
        <p:spPr>
          <a:xfrm>
            <a:off x="5671730" y="4589944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求和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49DAD21-C3CD-F011-F5EE-D99DB57D1A3F}"/>
              </a:ext>
            </a:extLst>
          </p:cNvPr>
          <p:cNvCxnSpPr/>
          <p:nvPr/>
        </p:nvCxnSpPr>
        <p:spPr bwMode="auto">
          <a:xfrm>
            <a:off x="6816080" y="5013176"/>
            <a:ext cx="0" cy="2761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536EFD2-22F8-393E-8D9A-529ADC82B42E}"/>
              </a:ext>
            </a:extLst>
          </p:cNvPr>
          <p:cNvSpPr txBox="1"/>
          <p:nvPr/>
        </p:nvSpPr>
        <p:spPr>
          <a:xfrm>
            <a:off x="6892335" y="4941168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做差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2ED7396-1B2B-B0D1-B359-1B3200092C70}"/>
              </a:ext>
            </a:extLst>
          </p:cNvPr>
          <p:cNvCxnSpPr/>
          <p:nvPr/>
        </p:nvCxnSpPr>
        <p:spPr bwMode="auto">
          <a:xfrm flipH="1">
            <a:off x="6816080" y="4437112"/>
            <a:ext cx="1489720" cy="4606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D37DA68-77EE-B18F-A6AF-285D9D69884A}"/>
              </a:ext>
            </a:extLst>
          </p:cNvPr>
          <p:cNvSpPr txBox="1"/>
          <p:nvPr/>
        </p:nvSpPr>
        <p:spPr>
          <a:xfrm>
            <a:off x="8305800" y="4268316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固定！！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B0CF75-D62D-AA93-9FEE-83D3DC2D6007}"/>
              </a:ext>
            </a:extLst>
          </p:cNvPr>
          <p:cNvSpPr/>
          <p:nvPr/>
        </p:nvSpPr>
        <p:spPr bwMode="auto">
          <a:xfrm>
            <a:off x="1803471" y="6012979"/>
            <a:ext cx="8136904" cy="18722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B9376-68D4-D10D-41C3-3039C435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E5785A-6878-6E9D-0E86-021382A2C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2DE3D-3FCB-BE42-1788-297D4105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805301-7AFE-20BB-1442-4A899C5E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15987"/>
            <a:ext cx="8219730" cy="66267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5691F4-973D-7975-02E1-35D562E47569}"/>
              </a:ext>
            </a:extLst>
          </p:cNvPr>
          <p:cNvSpPr/>
          <p:nvPr/>
        </p:nvSpPr>
        <p:spPr bwMode="auto">
          <a:xfrm>
            <a:off x="2495600" y="1515428"/>
            <a:ext cx="4680520" cy="4734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78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5D4349-C5CA-4AB1-B3CC-CB4D42B8D6FA}" type="slidenum">
              <a:rPr kumimoji="0" lang="zh-CN" altLang="en-US" sz="1400" smtClean="0"/>
              <a:t>20</a:t>
            </a:fld>
            <a:endParaRPr kumimoji="0" lang="en-US" altLang="zh-CN" sz="1400"/>
          </a:p>
        </p:txBody>
      </p:sp>
      <p:sp>
        <p:nvSpPr>
          <p:cNvPr id="5120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34795" y="1628775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/>
              <a:t>例子</a:t>
            </a:r>
          </a:p>
        </p:txBody>
      </p:sp>
      <p:pic>
        <p:nvPicPr>
          <p:cNvPr id="51205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67000"/>
            <a:ext cx="358140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8001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8FF16D-9BDD-4559-9BDB-93804D7766D0}" type="slidenum">
              <a:rPr kumimoji="0" lang="zh-CN" altLang="en-US" sz="1400" smtClean="0"/>
              <a:t>21</a:t>
            </a:fld>
            <a:endParaRPr kumimoji="0" lang="en-US" altLang="zh-CN" sz="14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贪心算法(最早截至时间优先)</a:t>
            </a: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2021205" y="3122295"/>
            <a:ext cx="6858000" cy="215265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91440" rIns="137160" bIns="9144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Sort</a:t>
            </a:r>
            <a:r>
              <a:rPr lang="en-US" altLang="zh-CN" sz="1600" b="1">
                <a:latin typeface="Courier New" panose="02070309020205020404" pitchFamily="49" charset="0"/>
              </a:rPr>
              <a:t> n jobs by deadline so that d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d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2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…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d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n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t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en-US" altLang="zh-CN" sz="1600" b="1">
                <a:latin typeface="Courier New" panose="02070309020205020404" pitchFamily="49" charset="0"/>
              </a:rPr>
              <a:t>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for</a:t>
            </a:r>
            <a:r>
              <a:rPr lang="en-US" altLang="zh-CN" sz="1600" b="1">
                <a:latin typeface="Courier New" panose="02070309020205020404" pitchFamily="49" charset="0"/>
              </a:rPr>
              <a:t> j = 1 to 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Assign job j to interval [t, t + t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r>
              <a:rPr lang="en-US" altLang="zh-CN" sz="1600" b="1">
                <a:latin typeface="Courier New" panose="02070309020205020404" pitchFamily="49" charset="0"/>
              </a:rPr>
              <a:t>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s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 t, f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  t + t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t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 t + t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output</a:t>
            </a:r>
            <a:r>
              <a:rPr lang="en-US" altLang="zh-CN" sz="1600" b="1">
                <a:latin typeface="Courier New" panose="02070309020205020404" pitchFamily="49" charset="0"/>
              </a:rPr>
              <a:t> intervals [s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r>
              <a:rPr lang="en-US" altLang="zh-CN" sz="1600" b="1">
                <a:latin typeface="Courier New" panose="02070309020205020404" pitchFamily="49" charset="0"/>
              </a:rPr>
              <a:t>,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f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j</a:t>
            </a:r>
            <a:r>
              <a:rPr lang="en-US" altLang="zh-CN" sz="1600" b="1">
                <a:latin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63F4F6-C9B8-4E2A-89B1-E89EB65FB5AC}" type="slidenum">
              <a:rPr kumimoji="0" lang="zh-CN" altLang="en-US" sz="1400" smtClean="0"/>
              <a:t>22</a:t>
            </a:fld>
            <a:endParaRPr kumimoji="0" lang="en-US" altLang="zh-CN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分析算法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6917" y="1300163"/>
            <a:ext cx="10363200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证明：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设</a:t>
            </a:r>
            <a:r>
              <a:rPr lang="en-US" altLang="zh-CN" dirty="0">
                <a:sym typeface="MT Extra" panose="05050102010205020202" pitchFamily="18" charset="2"/>
              </a:rPr>
              <a:t></a:t>
            </a:r>
            <a:r>
              <a:rPr lang="zh-CN" altLang="en-US" dirty="0"/>
              <a:t>是交换之前的延迟, </a:t>
            </a:r>
            <a:r>
              <a:rPr lang="en-US" altLang="zh-CN" dirty="0">
                <a:sym typeface="MT Extra" panose="05050102010205020202" pitchFamily="18" charset="2"/>
              </a:rPr>
              <a:t> </a:t>
            </a:r>
            <a:r>
              <a:rPr lang="en-US" altLang="zh-CN" dirty="0">
                <a:latin typeface="Comic Sans MS" panose="030F0702030302020204" pitchFamily="66" charset="0"/>
                <a:sym typeface="MT Extra" panose="05050102010205020202" pitchFamily="18" charset="2"/>
              </a:rPr>
              <a:t>‘</a:t>
            </a:r>
            <a:r>
              <a:rPr lang="zh-CN" altLang="en-US" dirty="0"/>
              <a:t>是交换后的延迟。</a:t>
            </a:r>
          </a:p>
          <a:p>
            <a:pPr lvl="1" eaLnBrk="1" hangingPunct="1"/>
            <a:r>
              <a:rPr lang="en-US" altLang="zh-CN" dirty="0">
                <a:sym typeface="MT Extra" panose="05050102010205020202" pitchFamily="18" charset="2"/>
              </a:rPr>
              <a:t></a:t>
            </a:r>
            <a:r>
              <a:rPr lang="en-US" altLang="zh-CN" dirty="0"/>
              <a:t>'</a:t>
            </a:r>
            <a:r>
              <a:rPr lang="en-US" altLang="zh-CN" sz="3200" baseline="-25000" dirty="0"/>
              <a:t>k</a:t>
            </a:r>
            <a:r>
              <a:rPr lang="en-US" altLang="zh-CN" dirty="0"/>
              <a:t> = </a:t>
            </a:r>
            <a:r>
              <a:rPr lang="en-US" altLang="zh-CN" dirty="0">
                <a:sym typeface="MT Extra" panose="05050102010205020202" pitchFamily="18" charset="2"/>
              </a:rPr>
              <a:t></a:t>
            </a:r>
            <a:r>
              <a:rPr lang="en-US" altLang="zh-CN" sz="3200" baseline="-25000" dirty="0"/>
              <a:t>k</a:t>
            </a:r>
            <a:r>
              <a:rPr lang="en-US" altLang="zh-CN" dirty="0"/>
              <a:t> for all k </a:t>
            </a:r>
            <a:r>
              <a:rPr lang="en-US" altLang="zh-CN" dirty="0">
                <a:sym typeface="Symbol" panose="05050102010706020507" pitchFamily="18" charset="2"/>
              </a:rPr>
              <a:t>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, j</a:t>
            </a:r>
          </a:p>
          <a:p>
            <a:pPr lvl="1" eaLnBrk="1" hangingPunct="1"/>
            <a:r>
              <a:rPr lang="en-US" altLang="zh-CN" dirty="0">
                <a:sym typeface="MT Extra" panose="05050102010205020202" pitchFamily="18" charset="2"/>
              </a:rPr>
              <a:t></a:t>
            </a:r>
            <a:r>
              <a:rPr lang="en-US" altLang="zh-CN" dirty="0"/>
              <a:t>'</a:t>
            </a:r>
            <a:r>
              <a:rPr lang="en-US" altLang="zh-CN" sz="3200" baseline="-25000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</a:t>
            </a:r>
            <a:r>
              <a:rPr lang="en-US" altLang="zh-CN" dirty="0"/>
              <a:t> </a:t>
            </a:r>
            <a:r>
              <a:rPr lang="en-US" altLang="zh-CN" dirty="0">
                <a:sym typeface="MT Extra" panose="05050102010205020202" pitchFamily="18" charset="2"/>
              </a:rPr>
              <a:t></a:t>
            </a:r>
            <a:r>
              <a:rPr lang="en-US" altLang="zh-CN" sz="3200" baseline="-25000" dirty="0" err="1"/>
              <a:t>i</a:t>
            </a:r>
            <a:r>
              <a:rPr lang="en-US" altLang="zh-CN" dirty="0"/>
              <a:t> </a:t>
            </a:r>
          </a:p>
          <a:p>
            <a:pPr lvl="1" eaLnBrk="1" hangingPunct="1"/>
            <a:r>
              <a:rPr lang="zh-CN" altLang="en-US" dirty="0"/>
              <a:t>那么</a:t>
            </a:r>
          </a:p>
        </p:txBody>
      </p:sp>
      <p:sp>
        <p:nvSpPr>
          <p:cNvPr id="59397" name="Rectangle 4"/>
          <p:cNvSpPr>
            <a:spLocks noChangeArrowheads="1"/>
          </p:cNvSpPr>
          <p:nvPr/>
        </p:nvSpPr>
        <p:spPr bwMode="auto">
          <a:xfrm>
            <a:off x="7467600" y="245618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8" name="Rectangle 5"/>
          <p:cNvSpPr>
            <a:spLocks noChangeArrowheads="1"/>
          </p:cNvSpPr>
          <p:nvPr/>
        </p:nvSpPr>
        <p:spPr bwMode="auto">
          <a:xfrm>
            <a:off x="8229600" y="2456180"/>
            <a:ext cx="381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Rectangle 6"/>
          <p:cNvSpPr>
            <a:spLocks noChangeArrowheads="1"/>
          </p:cNvSpPr>
          <p:nvPr/>
        </p:nvSpPr>
        <p:spPr bwMode="auto">
          <a:xfrm>
            <a:off x="3505200" y="2456180"/>
            <a:ext cx="9906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0" name="Rectangle 7"/>
          <p:cNvSpPr>
            <a:spLocks noChangeArrowheads="1"/>
          </p:cNvSpPr>
          <p:nvPr/>
        </p:nvSpPr>
        <p:spPr bwMode="auto">
          <a:xfrm>
            <a:off x="8610600" y="2456180"/>
            <a:ext cx="685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1" name="Rectangle 8"/>
          <p:cNvSpPr>
            <a:spLocks noChangeArrowheads="1"/>
          </p:cNvSpPr>
          <p:nvPr/>
        </p:nvSpPr>
        <p:spPr bwMode="auto">
          <a:xfrm>
            <a:off x="2971800" y="2456180"/>
            <a:ext cx="5334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2" name="Rectangle 9"/>
          <p:cNvSpPr>
            <a:spLocks noChangeArrowheads="1"/>
          </p:cNvSpPr>
          <p:nvPr/>
        </p:nvSpPr>
        <p:spPr bwMode="auto">
          <a:xfrm>
            <a:off x="5867400" y="2456180"/>
            <a:ext cx="1600200" cy="3048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Comic Sans MS" panose="030F0702030302020204" pitchFamily="66" charset="0"/>
              </a:rPr>
              <a:t>i</a:t>
            </a:r>
          </a:p>
        </p:txBody>
      </p:sp>
      <p:sp>
        <p:nvSpPr>
          <p:cNvPr id="59403" name="Rectangle 10"/>
          <p:cNvSpPr>
            <a:spLocks noChangeArrowheads="1"/>
          </p:cNvSpPr>
          <p:nvPr/>
        </p:nvSpPr>
        <p:spPr bwMode="auto">
          <a:xfrm>
            <a:off x="4495800" y="2456180"/>
            <a:ext cx="1371600" cy="304800"/>
          </a:xfrm>
          <a:prstGeom prst="rect">
            <a:avLst/>
          </a:prstGeom>
          <a:solidFill>
            <a:srgbClr val="00660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Comic Sans MS" panose="030F0702030302020204" pitchFamily="66" charset="0"/>
              </a:rPr>
              <a:t>j</a:t>
            </a:r>
          </a:p>
        </p:txBody>
      </p:sp>
      <p:sp>
        <p:nvSpPr>
          <p:cNvPr id="59404" name="Rectangle 11"/>
          <p:cNvSpPr>
            <a:spLocks noChangeArrowheads="1"/>
          </p:cNvSpPr>
          <p:nvPr/>
        </p:nvSpPr>
        <p:spPr bwMode="auto">
          <a:xfrm>
            <a:off x="4495800" y="2913380"/>
            <a:ext cx="1600200" cy="3048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Comic Sans MS" panose="030F0702030302020204" pitchFamily="66" charset="0"/>
              </a:rPr>
              <a:t>i</a:t>
            </a:r>
          </a:p>
        </p:txBody>
      </p:sp>
      <p:sp>
        <p:nvSpPr>
          <p:cNvPr id="59405" name="Rectangle 12"/>
          <p:cNvSpPr>
            <a:spLocks noChangeArrowheads="1"/>
          </p:cNvSpPr>
          <p:nvPr/>
        </p:nvSpPr>
        <p:spPr bwMode="auto">
          <a:xfrm>
            <a:off x="6096000" y="2913380"/>
            <a:ext cx="1371600" cy="304800"/>
          </a:xfrm>
          <a:prstGeom prst="rect">
            <a:avLst/>
          </a:prstGeom>
          <a:solidFill>
            <a:srgbClr val="00660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Comic Sans MS" panose="030F0702030302020204" pitchFamily="66" charset="0"/>
              </a:rPr>
              <a:t>j</a:t>
            </a:r>
          </a:p>
        </p:txBody>
      </p:sp>
      <p:sp>
        <p:nvSpPr>
          <p:cNvPr id="59406" name="Rectangle 13"/>
          <p:cNvSpPr>
            <a:spLocks noChangeArrowheads="1"/>
          </p:cNvSpPr>
          <p:nvPr/>
        </p:nvSpPr>
        <p:spPr bwMode="auto">
          <a:xfrm>
            <a:off x="7467600" y="2913380"/>
            <a:ext cx="762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7" name="Rectangle 14"/>
          <p:cNvSpPr>
            <a:spLocks noChangeArrowheads="1"/>
          </p:cNvSpPr>
          <p:nvPr/>
        </p:nvSpPr>
        <p:spPr bwMode="auto">
          <a:xfrm>
            <a:off x="8229600" y="2913380"/>
            <a:ext cx="3810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8" name="Rectangle 15"/>
          <p:cNvSpPr>
            <a:spLocks noChangeArrowheads="1"/>
          </p:cNvSpPr>
          <p:nvPr/>
        </p:nvSpPr>
        <p:spPr bwMode="auto">
          <a:xfrm>
            <a:off x="3505200" y="2913380"/>
            <a:ext cx="9906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09" name="Rectangle 16"/>
          <p:cNvSpPr>
            <a:spLocks noChangeArrowheads="1"/>
          </p:cNvSpPr>
          <p:nvPr/>
        </p:nvSpPr>
        <p:spPr bwMode="auto">
          <a:xfrm>
            <a:off x="8610600" y="2913380"/>
            <a:ext cx="6858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10" name="Rectangle 17"/>
          <p:cNvSpPr>
            <a:spLocks noChangeArrowheads="1"/>
          </p:cNvSpPr>
          <p:nvPr/>
        </p:nvSpPr>
        <p:spPr bwMode="auto">
          <a:xfrm>
            <a:off x="2971800" y="2913380"/>
            <a:ext cx="5334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411" name="Rectangle 18"/>
          <p:cNvSpPr>
            <a:spLocks noChangeArrowheads="1"/>
          </p:cNvSpPr>
          <p:nvPr/>
        </p:nvSpPr>
        <p:spPr bwMode="auto">
          <a:xfrm>
            <a:off x="1981200" y="2456180"/>
            <a:ext cx="105473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Comic Sans MS" panose="030F0702030302020204" pitchFamily="66" charset="0"/>
              </a:rPr>
              <a:t>before swap</a:t>
            </a:r>
          </a:p>
        </p:txBody>
      </p:sp>
      <p:sp>
        <p:nvSpPr>
          <p:cNvPr id="59412" name="Rectangle 19"/>
          <p:cNvSpPr>
            <a:spLocks noChangeArrowheads="1"/>
          </p:cNvSpPr>
          <p:nvPr/>
        </p:nvSpPr>
        <p:spPr bwMode="auto">
          <a:xfrm>
            <a:off x="2025650" y="2913380"/>
            <a:ext cx="95123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Comic Sans MS" panose="030F0702030302020204" pitchFamily="66" charset="0"/>
              </a:rPr>
              <a:t>after swap</a:t>
            </a:r>
          </a:p>
        </p:txBody>
      </p:sp>
      <p:sp>
        <p:nvSpPr>
          <p:cNvPr id="59413" name="Rectangle 20"/>
          <p:cNvSpPr>
            <a:spLocks noChangeArrowheads="1"/>
          </p:cNvSpPr>
          <p:nvPr/>
        </p:nvSpPr>
        <p:spPr bwMode="auto">
          <a:xfrm>
            <a:off x="7302500" y="3178493"/>
            <a:ext cx="38989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  <a:sym typeface="MT Extra" panose="05050102010205020202" pitchFamily="18" charset="2"/>
              </a:rPr>
              <a:t>f'</a:t>
            </a:r>
            <a:r>
              <a:rPr lang="en-US" altLang="zh-CN" sz="1400" baseline="-25000">
                <a:latin typeface="Comic Sans MS" panose="030F0702030302020204" pitchFamily="66" charset="0"/>
                <a:sym typeface="MT Extra" panose="05050102010205020202" pitchFamily="18" charset="2"/>
              </a:rPr>
              <a:t>j</a:t>
            </a:r>
            <a:endParaRPr lang="en-US" altLang="zh-CN" sz="1400">
              <a:latin typeface="Comic Sans MS" panose="030F0702030302020204" pitchFamily="66" charset="0"/>
              <a:sym typeface="MT Extra" panose="05050102010205020202" pitchFamily="18" charset="2"/>
            </a:endParaRPr>
          </a:p>
        </p:txBody>
      </p:sp>
      <p:sp>
        <p:nvSpPr>
          <p:cNvPr id="59414" name="Rectangle 21"/>
          <p:cNvSpPr>
            <a:spLocks noChangeArrowheads="1"/>
          </p:cNvSpPr>
          <p:nvPr/>
        </p:nvSpPr>
        <p:spPr bwMode="auto">
          <a:xfrm>
            <a:off x="7307263" y="2072005"/>
            <a:ext cx="30670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  <a:sym typeface="MT Extra" panose="05050102010205020202" pitchFamily="18" charset="2"/>
              </a:rPr>
              <a:t>f</a:t>
            </a:r>
            <a:r>
              <a:rPr lang="en-US" altLang="zh-CN" sz="1400" baseline="-25000">
                <a:latin typeface="Comic Sans MS" panose="030F0702030302020204" pitchFamily="66" charset="0"/>
                <a:sym typeface="MT Extra" panose="05050102010205020202" pitchFamily="18" charset="2"/>
              </a:rPr>
              <a:t>i</a:t>
            </a:r>
            <a:endParaRPr lang="en-US" altLang="zh-CN" sz="1400">
              <a:latin typeface="Comic Sans MS" panose="030F0702030302020204" pitchFamily="66" charset="0"/>
              <a:sym typeface="MT Extra" panose="05050102010205020202" pitchFamily="18" charset="2"/>
            </a:endParaRPr>
          </a:p>
        </p:txBody>
      </p:sp>
      <p:sp>
        <p:nvSpPr>
          <p:cNvPr id="59415" name="Text Box 22"/>
          <p:cNvSpPr txBox="1">
            <a:spLocks noChangeArrowheads="1"/>
          </p:cNvSpPr>
          <p:nvPr/>
        </p:nvSpPr>
        <p:spPr bwMode="auto">
          <a:xfrm>
            <a:off x="5105400" y="1878330"/>
            <a:ext cx="160020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inversion</a:t>
            </a:r>
          </a:p>
        </p:txBody>
      </p:sp>
      <p:cxnSp>
        <p:nvCxnSpPr>
          <p:cNvPr id="59416" name="AutoShape 23"/>
          <p:cNvCxnSpPr>
            <a:cxnSpLocks noChangeShapeType="1"/>
          </p:cNvCxnSpPr>
          <p:nvPr/>
        </p:nvCxnSpPr>
        <p:spPr bwMode="auto">
          <a:xfrm rot="5400000" flipV="1">
            <a:off x="5923756" y="1714024"/>
            <a:ext cx="1588" cy="1485900"/>
          </a:xfrm>
          <a:prstGeom prst="bentConnector3">
            <a:avLst>
              <a:gd name="adj1" fmla="val -14400005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417" name="Rectangle 24"/>
          <p:cNvSpPr>
            <a:spLocks noChangeArrowheads="1"/>
          </p:cNvSpPr>
          <p:nvPr/>
        </p:nvSpPr>
        <p:spPr bwMode="auto">
          <a:xfrm>
            <a:off x="2846388" y="2151380"/>
            <a:ext cx="3536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Comic Sans MS" panose="030F0702030302020204" pitchFamily="66" charset="0"/>
              </a:rPr>
              <a:t>d</a:t>
            </a:r>
            <a:r>
              <a:rPr lang="en-US" altLang="zh-CN" sz="1000">
                <a:latin typeface="Comic Sans MS" panose="030F0702030302020204" pitchFamily="66" charset="0"/>
              </a:rPr>
              <a:t>i</a:t>
            </a:r>
            <a:endParaRPr lang="zh-CN" altLang="en-US" sz="1000">
              <a:latin typeface="Comic Sans MS" panose="030F0702030302020204" pitchFamily="66" charset="0"/>
            </a:endParaRPr>
          </a:p>
        </p:txBody>
      </p:sp>
      <p:sp>
        <p:nvSpPr>
          <p:cNvPr id="59418" name="Rectangle 25"/>
          <p:cNvSpPr>
            <a:spLocks noChangeArrowheads="1"/>
          </p:cNvSpPr>
          <p:nvPr/>
        </p:nvSpPr>
        <p:spPr bwMode="auto">
          <a:xfrm>
            <a:off x="3287713" y="2151380"/>
            <a:ext cx="3695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Comic Sans MS" panose="030F0702030302020204" pitchFamily="66" charset="0"/>
              </a:rPr>
              <a:t>d</a:t>
            </a:r>
            <a:r>
              <a:rPr lang="en-US" altLang="zh-CN" sz="1000">
                <a:latin typeface="Comic Sans MS" panose="030F0702030302020204" pitchFamily="66" charset="0"/>
              </a:rPr>
              <a:t>j</a:t>
            </a:r>
            <a:endParaRPr lang="zh-CN" altLang="en-US" sz="1000">
              <a:latin typeface="Comic Sans MS" panose="030F0702030302020204" pitchFamily="66" charset="0"/>
            </a:endParaRPr>
          </a:p>
        </p:txBody>
      </p:sp>
      <p:graphicFrame>
        <p:nvGraphicFramePr>
          <p:cNvPr id="59419" name="Object 26"/>
          <p:cNvGraphicFramePr>
            <a:graphicFrameLocks noChangeAspect="1"/>
          </p:cNvGraphicFramePr>
          <p:nvPr/>
        </p:nvGraphicFramePr>
        <p:xfrm>
          <a:off x="4724400" y="4800600"/>
          <a:ext cx="49530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28900" imgH="914400" progId="Equation.3">
                  <p:embed/>
                </p:oleObj>
              </mc:Choice>
              <mc:Fallback>
                <p:oleObj name="Equation" r:id="rId2" imgW="2628900" imgH="9144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408" t="-7660" r="-2408" b="-7660"/>
                      <a:stretch>
                        <a:fillRect/>
                      </a:stretch>
                    </p:blipFill>
                    <p:spPr bwMode="auto">
                      <a:xfrm>
                        <a:off x="4724400" y="4800600"/>
                        <a:ext cx="4953000" cy="18859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85298F-1C7A-4A9D-80B8-CE9FA13D8974}" type="slidenum">
              <a:rPr kumimoji="0" lang="zh-CN" altLang="en-US" sz="1400" smtClean="0"/>
              <a:t>23</a:t>
            </a:fld>
            <a:endParaRPr kumimoji="0" lang="en-US" altLang="zh-CN" sz="140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超高速缓存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3370" y="1630363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>
                <a:solidFill>
                  <a:schemeClr val="hlink"/>
                </a:solidFill>
              </a:rPr>
              <a:t>最远将来规则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/>
              <a:t>（ </a:t>
            </a:r>
            <a:r>
              <a:rPr lang="en-US" altLang="zh-CN" dirty="0"/>
              <a:t>Farthest-in-future</a:t>
            </a:r>
            <a:r>
              <a:rPr lang="zh-CN" altLang="en-US" dirty="0"/>
              <a:t> 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When d</a:t>
            </a:r>
            <a:r>
              <a:rPr lang="en-US" altLang="zh-CN" sz="1600" dirty="0"/>
              <a:t>i</a:t>
            </a:r>
            <a:r>
              <a:rPr lang="zh-CN" altLang="en-US" b="1" dirty="0"/>
              <a:t>需要</a:t>
            </a:r>
            <a:r>
              <a:rPr lang="zh-CN" altLang="en-US" dirty="0"/>
              <a:t>被放入超高速缓存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收回在</a:t>
            </a:r>
            <a:r>
              <a:rPr lang="zh-CN" altLang="en-US" b="1" dirty="0"/>
              <a:t>最远的将来</a:t>
            </a:r>
            <a:r>
              <a:rPr lang="zh-CN" altLang="en-US" dirty="0"/>
              <a:t>被需要的那个项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/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日常生活中的一些经验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0F53A0-1A36-4C1E-8973-0AC2C4CBAEF6}" type="slidenum">
              <a:rPr kumimoji="0" lang="zh-CN" altLang="en-US" sz="1400" smtClean="0"/>
              <a:t>24</a:t>
            </a:fld>
            <a:endParaRPr kumimoji="0" lang="en-US" altLang="zh-CN" sz="140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315" y="404495"/>
            <a:ext cx="7793355" cy="836295"/>
          </a:xfrm>
        </p:spPr>
        <p:txBody>
          <a:bodyPr/>
          <a:lstStyle/>
          <a:p>
            <a:pPr eaLnBrk="1" hangingPunct="1"/>
            <a:r>
              <a:rPr lang="zh-CN" altLang="en-US"/>
              <a:t>超高速缓存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1315" y="1628775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/>
              <a:t>例子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  <p:sp>
        <p:nvSpPr>
          <p:cNvPr id="76805" name="Rectangle 4"/>
          <p:cNvSpPr>
            <a:spLocks noChangeArrowheads="1"/>
          </p:cNvSpPr>
          <p:nvPr/>
        </p:nvSpPr>
        <p:spPr bwMode="auto">
          <a:xfrm>
            <a:off x="3506788" y="2781300"/>
            <a:ext cx="344487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76806" name="Rectangle 5"/>
          <p:cNvSpPr>
            <a:spLocks noChangeArrowheads="1"/>
          </p:cNvSpPr>
          <p:nvPr/>
        </p:nvSpPr>
        <p:spPr bwMode="auto">
          <a:xfrm>
            <a:off x="3851275" y="2781300"/>
            <a:ext cx="347663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76807" name="Rectangle 6"/>
          <p:cNvSpPr>
            <a:spLocks noChangeArrowheads="1"/>
          </p:cNvSpPr>
          <p:nvPr/>
        </p:nvSpPr>
        <p:spPr bwMode="auto">
          <a:xfrm>
            <a:off x="3506788" y="4545013"/>
            <a:ext cx="6837362" cy="882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</a:rPr>
              <a:t>g a b c e d a b b a c d e a </a:t>
            </a:r>
            <a:r>
              <a:rPr lang="en-US" altLang="zh-CN" sz="16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f</a:t>
            </a:r>
            <a:r>
              <a:rPr lang="en-US" altLang="zh-CN" sz="1600" b="1" dirty="0">
                <a:latin typeface="Courier New" panose="02070309020205020404" pitchFamily="49" charset="0"/>
              </a:rPr>
              <a:t> a d e f g h ... </a:t>
            </a:r>
          </a:p>
        </p:txBody>
      </p:sp>
      <p:sp>
        <p:nvSpPr>
          <p:cNvPr id="76808" name="Rectangle 7"/>
          <p:cNvSpPr>
            <a:spLocks noChangeArrowheads="1"/>
          </p:cNvSpPr>
          <p:nvPr/>
        </p:nvSpPr>
        <p:spPr bwMode="auto">
          <a:xfrm>
            <a:off x="1774825" y="2781300"/>
            <a:ext cx="1471613" cy="8810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current cache:</a:t>
            </a:r>
          </a:p>
        </p:txBody>
      </p:sp>
      <p:sp>
        <p:nvSpPr>
          <p:cNvPr id="76809" name="Rectangle 8"/>
          <p:cNvSpPr>
            <a:spLocks noChangeArrowheads="1"/>
          </p:cNvSpPr>
          <p:nvPr/>
        </p:nvSpPr>
        <p:spPr bwMode="auto">
          <a:xfrm>
            <a:off x="4198938" y="2781300"/>
            <a:ext cx="346075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6810" name="Rectangle 9"/>
          <p:cNvSpPr>
            <a:spLocks noChangeArrowheads="1"/>
          </p:cNvSpPr>
          <p:nvPr/>
        </p:nvSpPr>
        <p:spPr bwMode="auto">
          <a:xfrm>
            <a:off x="4545013" y="2781300"/>
            <a:ext cx="346075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76811" name="Rectangle 10"/>
          <p:cNvSpPr>
            <a:spLocks noChangeArrowheads="1"/>
          </p:cNvSpPr>
          <p:nvPr/>
        </p:nvSpPr>
        <p:spPr bwMode="auto">
          <a:xfrm>
            <a:off x="4891088" y="2781300"/>
            <a:ext cx="346075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76812" name="Rectangle 11"/>
          <p:cNvSpPr>
            <a:spLocks noChangeArrowheads="1"/>
          </p:cNvSpPr>
          <p:nvPr/>
        </p:nvSpPr>
        <p:spPr bwMode="auto">
          <a:xfrm>
            <a:off x="5237163" y="2781300"/>
            <a:ext cx="346075" cy="881063"/>
          </a:xfrm>
          <a:prstGeom prst="rect">
            <a:avLst/>
          </a:prstGeom>
          <a:solidFill>
            <a:srgbClr val="C0C0C0"/>
          </a:solidFill>
          <a:ln w="9525">
            <a:solidFill>
              <a:schemeClr val="bg1"/>
            </a:solidFill>
            <a:miter lim="800000"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hlink"/>
                </a:solidFill>
                <a:latin typeface="Comic Sans MS" panose="030F0702030302020204" pitchFamily="66" charset="0"/>
              </a:rPr>
              <a:t>f</a:t>
            </a:r>
          </a:p>
        </p:txBody>
      </p:sp>
      <p:sp>
        <p:nvSpPr>
          <p:cNvPr id="76813" name="Rectangle 12"/>
          <p:cNvSpPr>
            <a:spLocks noChangeArrowheads="1"/>
          </p:cNvSpPr>
          <p:nvPr/>
        </p:nvSpPr>
        <p:spPr bwMode="auto">
          <a:xfrm>
            <a:off x="1774825" y="4545013"/>
            <a:ext cx="1471613" cy="8826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future queries:</a:t>
            </a:r>
          </a:p>
        </p:txBody>
      </p:sp>
      <p:sp>
        <p:nvSpPr>
          <p:cNvPr id="76814" name="Text Box 13"/>
          <p:cNvSpPr txBox="1">
            <a:spLocks noChangeArrowheads="1"/>
          </p:cNvSpPr>
          <p:nvPr/>
        </p:nvSpPr>
        <p:spPr bwMode="auto">
          <a:xfrm>
            <a:off x="3352800" y="6030913"/>
            <a:ext cx="76073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10191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10191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10191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10191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Comic Sans MS" panose="030F0702030302020204" pitchFamily="66" charset="0"/>
              </a:rPr>
              <a:t>cache miss</a:t>
            </a:r>
            <a:endParaRPr lang="en-US" altLang="zh-CN" sz="120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76815" name="Line 14"/>
          <p:cNvSpPr>
            <a:spLocks noChangeShapeType="1"/>
          </p:cNvSpPr>
          <p:nvPr/>
        </p:nvSpPr>
        <p:spPr bwMode="auto">
          <a:xfrm rot="10800000" flipH="1">
            <a:off x="3676650" y="5495925"/>
            <a:ext cx="0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6816" name="Text Box 15"/>
          <p:cNvSpPr txBox="1">
            <a:spLocks noChangeArrowheads="1"/>
          </p:cNvSpPr>
          <p:nvPr/>
        </p:nvSpPr>
        <p:spPr bwMode="auto">
          <a:xfrm>
            <a:off x="6761163" y="5961063"/>
            <a:ext cx="98933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191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10191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10191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10191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10191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Comic Sans MS" panose="030F0702030302020204" pitchFamily="66" charset="0"/>
              </a:rPr>
              <a:t>eject this one</a:t>
            </a:r>
            <a:endParaRPr lang="en-US" altLang="zh-CN" sz="120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76817" name="Line 16"/>
          <p:cNvSpPr>
            <a:spLocks noChangeShapeType="1"/>
          </p:cNvSpPr>
          <p:nvPr/>
        </p:nvSpPr>
        <p:spPr bwMode="auto">
          <a:xfrm rot="10800000" flipH="1">
            <a:off x="7081838" y="5427663"/>
            <a:ext cx="0" cy="44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5BA0C1-9A34-470F-83CE-26079FC7243D}" type="slidenum">
              <a:rPr kumimoji="0" lang="zh-CN" altLang="en-US" sz="1400" smtClean="0"/>
              <a:t>25</a:t>
            </a:fld>
            <a:endParaRPr kumimoji="0" lang="en-US" altLang="zh-CN" sz="1400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一个图的最短路径</a:t>
            </a: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/>
              <a:t>Shortest path network</a:t>
            </a:r>
          </a:p>
          <a:p>
            <a:pPr lvl="1" eaLnBrk="1" hangingPunct="1"/>
            <a:r>
              <a:rPr lang="en-US" altLang="zh-CN"/>
              <a:t>Directed graph G = (V, E).</a:t>
            </a:r>
          </a:p>
          <a:p>
            <a:pPr lvl="1" eaLnBrk="1" hangingPunct="1"/>
            <a:r>
              <a:rPr lang="en-US" altLang="zh-CN"/>
              <a:t>Source s, destination t.</a:t>
            </a:r>
          </a:p>
          <a:p>
            <a:pPr lvl="1" eaLnBrk="1" hangingPunct="1"/>
            <a:r>
              <a:rPr lang="en-US" altLang="zh-CN"/>
              <a:t>Length </a:t>
            </a:r>
            <a:r>
              <a:rPr lang="en-US" altLang="zh-CN">
                <a:sym typeface="MT Extra" panose="05050102010205020202" pitchFamily="18" charset="2"/>
              </a:rPr>
              <a:t></a:t>
            </a:r>
            <a:r>
              <a:rPr lang="en-US" altLang="zh-CN" baseline="-25000">
                <a:sym typeface="MT Extra" panose="05050102010205020202" pitchFamily="18" charset="2"/>
              </a:rPr>
              <a:t>e</a:t>
            </a:r>
            <a:r>
              <a:rPr lang="en-US" altLang="zh-CN"/>
              <a:t> = length of edge e.</a:t>
            </a:r>
          </a:p>
          <a:p>
            <a:pPr lvl="1" eaLnBrk="1" hangingPunct="1"/>
            <a:endParaRPr lang="en-US" altLang="zh-CN"/>
          </a:p>
          <a:p>
            <a:pPr eaLnBrk="1" hangingPunct="1"/>
            <a:r>
              <a:rPr lang="zh-CN" altLang="en-US"/>
              <a:t>最短路径问题: 寻找有向图中 </a:t>
            </a:r>
            <a:r>
              <a:rPr lang="en-US" altLang="zh-CN"/>
              <a:t>s </a:t>
            </a:r>
            <a:r>
              <a:rPr lang="zh-CN" altLang="en-US"/>
              <a:t>到 </a:t>
            </a:r>
            <a:r>
              <a:rPr lang="en-US" altLang="zh-CN"/>
              <a:t>t</a:t>
            </a:r>
            <a:r>
              <a:rPr lang="zh-CN" altLang="en-US"/>
              <a:t>的最短路径</a:t>
            </a:r>
            <a:endParaRPr lang="zh-CN" altLang="en-US" sz="2000"/>
          </a:p>
          <a:p>
            <a:pPr eaLnBrk="1" hangingPunct="1"/>
            <a:endParaRPr lang="zh-CN" altLang="en-US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CE5A36-4E4F-426E-98B0-364D75B7B1B8}" type="slidenum">
              <a:rPr kumimoji="0" lang="zh-CN" altLang="en-US" sz="1400" smtClean="0"/>
              <a:t>26</a:t>
            </a:fld>
            <a:endParaRPr kumimoji="0" lang="en-US" altLang="zh-CN" sz="1400"/>
          </a:p>
        </p:txBody>
      </p:sp>
      <p:sp>
        <p:nvSpPr>
          <p:cNvPr id="9830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Dijkstra</a:t>
            </a:r>
            <a:r>
              <a:rPr lang="zh-CN" altLang="en-US"/>
              <a:t>算法</a:t>
            </a:r>
          </a:p>
        </p:txBody>
      </p:sp>
      <p:sp>
        <p:nvSpPr>
          <p:cNvPr id="9830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92835" y="1694180"/>
            <a:ext cx="7772400" cy="4114800"/>
          </a:xfrm>
        </p:spPr>
        <p:txBody>
          <a:bodyPr/>
          <a:lstStyle/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保持一个结点集</a:t>
            </a:r>
            <a:r>
              <a:rPr lang="en-US" altLang="zh-CN">
                <a:sym typeface="Symbol" panose="05050102010706020507" pitchFamily="18" charset="2"/>
              </a:rPr>
              <a:t>S，</a:t>
            </a:r>
            <a:r>
              <a:rPr lang="zh-CN" altLang="en-US">
                <a:sym typeface="Symbol" panose="05050102010706020507" pitchFamily="18" charset="2"/>
              </a:rPr>
              <a:t>如果源点</a:t>
            </a:r>
            <a:r>
              <a:rPr lang="en-US" altLang="zh-CN">
                <a:sym typeface="Symbol" panose="05050102010706020507" pitchFamily="18" charset="2"/>
              </a:rPr>
              <a:t>s</a:t>
            </a:r>
            <a:r>
              <a:rPr lang="zh-CN" altLang="en-US">
                <a:sym typeface="Symbol" panose="05050102010706020507" pitchFamily="18" charset="2"/>
              </a:rPr>
              <a:t>到</a:t>
            </a:r>
            <a:r>
              <a:rPr lang="en-US" altLang="zh-CN">
                <a:sym typeface="Symbol" panose="05050102010706020507" pitchFamily="18" charset="2"/>
              </a:rPr>
              <a:t>u</a:t>
            </a:r>
            <a:r>
              <a:rPr lang="zh-CN" altLang="en-US">
                <a:sym typeface="Symbol" panose="05050102010706020507" pitchFamily="18" charset="2"/>
              </a:rPr>
              <a:t>的最短路径一旦确定，那么</a:t>
            </a:r>
            <a:r>
              <a:rPr lang="en-US" altLang="zh-CN">
                <a:sym typeface="Symbol" panose="05050102010706020507" pitchFamily="18" charset="2"/>
              </a:rPr>
              <a:t>u</a:t>
            </a:r>
            <a:r>
              <a:rPr lang="zh-CN" altLang="en-US">
                <a:sym typeface="Symbol" panose="05050102010706020507" pitchFamily="18" charset="2"/>
              </a:rPr>
              <a:t>就加到</a:t>
            </a:r>
            <a:r>
              <a:rPr lang="en-US" altLang="zh-CN">
                <a:sym typeface="Symbol" panose="05050102010706020507" pitchFamily="18" charset="2"/>
              </a:rPr>
              <a:t>S</a:t>
            </a:r>
            <a:r>
              <a:rPr lang="zh-CN" altLang="en-US">
                <a:sym typeface="Symbol" panose="05050102010706020507" pitchFamily="18" charset="2"/>
              </a:rPr>
              <a:t>中。 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最开始 </a:t>
            </a:r>
            <a:r>
              <a:rPr lang="en-US" altLang="zh-CN">
                <a:sym typeface="Symbol" panose="05050102010706020507" pitchFamily="18" charset="2"/>
              </a:rPr>
              <a:t>S = {</a:t>
            </a:r>
            <a:r>
              <a:rPr lang="en-US" altLang="zh-CN" baseline="-25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s</a:t>
            </a:r>
            <a:r>
              <a:rPr lang="en-US" altLang="zh-CN" baseline="-25000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}, d(s) = 0.</a:t>
            </a:r>
          </a:p>
          <a:p>
            <a:pPr lvl="1" eaLnBrk="1" hangingPunct="1"/>
            <a:r>
              <a:rPr lang="zh-CN" altLang="en-US">
                <a:sym typeface="Symbol" panose="05050102010706020507" pitchFamily="18" charset="2"/>
              </a:rPr>
              <a:t>循环寻找结点</a:t>
            </a:r>
            <a:r>
              <a:rPr lang="en-US" altLang="zh-CN">
                <a:sym typeface="Symbol" panose="05050102010706020507" pitchFamily="18" charset="2"/>
              </a:rPr>
              <a:t>v ，</a:t>
            </a:r>
            <a:r>
              <a:rPr lang="zh-CN" altLang="en-US">
                <a:sym typeface="Symbol" panose="05050102010706020507" pitchFamily="18" charset="2"/>
              </a:rPr>
              <a:t>使得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Symbol" panose="05050102010706020507" pitchFamily="18" charset="2"/>
              </a:rPr>
              <a:t> 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sym typeface="Symbol" panose="05050102010706020507" pitchFamily="18" charset="2"/>
              </a:rPr>
              <a:t>最小</a:t>
            </a:r>
            <a:r>
              <a:rPr lang="zh-CN" altLang="en-US">
                <a:sym typeface="Symbol" panose="05050102010706020507" pitchFamily="18" charset="2"/>
              </a:rPr>
              <a:t>，然后把</a:t>
            </a:r>
            <a:r>
              <a:rPr lang="en-US" altLang="zh-CN">
                <a:sym typeface="Symbol" panose="05050102010706020507" pitchFamily="18" charset="2"/>
              </a:rPr>
              <a:t>v </a:t>
            </a:r>
            <a:r>
              <a:rPr lang="zh-CN" altLang="en-US">
                <a:sym typeface="Symbol" panose="05050102010706020507" pitchFamily="18" charset="2"/>
              </a:rPr>
              <a:t>加入</a:t>
            </a:r>
            <a:r>
              <a:rPr lang="en-US" altLang="zh-CN">
                <a:sym typeface="Symbol" panose="05050102010706020507" pitchFamily="18" charset="2"/>
              </a:rPr>
              <a:t>S, </a:t>
            </a:r>
            <a:r>
              <a:rPr lang="zh-CN" altLang="en-US">
                <a:sym typeface="Symbol" panose="05050102010706020507" pitchFamily="18" charset="2"/>
              </a:rPr>
              <a:t>并设 </a:t>
            </a:r>
            <a:r>
              <a:rPr lang="en-US" altLang="zh-CN">
                <a:sym typeface="Symbol" panose="05050102010706020507" pitchFamily="18" charset="2"/>
              </a:rPr>
              <a:t>d(v) = (v).</a:t>
            </a:r>
          </a:p>
          <a:p>
            <a:pPr eaLnBrk="1" hangingPunct="1"/>
            <a:endParaRPr lang="zh-CN" altLang="en-US"/>
          </a:p>
        </p:txBody>
      </p:sp>
      <p:graphicFrame>
        <p:nvGraphicFramePr>
          <p:cNvPr id="98309" name="Object 3072"/>
          <p:cNvGraphicFramePr>
            <a:graphicFrameLocks noChangeAspect="1"/>
          </p:cNvGraphicFramePr>
          <p:nvPr/>
        </p:nvGraphicFramePr>
        <p:xfrm>
          <a:off x="5588635" y="321818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292100" progId="Equation.3">
                  <p:embed/>
                </p:oleObj>
              </mc:Choice>
              <mc:Fallback>
                <p:oleObj name="Equation" r:id="rId2" imgW="1752600" imgH="292100" progId="Equation.3">
                  <p:embed/>
                  <p:pic>
                    <p:nvPicPr>
                      <p:cNvPr id="0" name="Object 30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635" y="3218180"/>
                        <a:ext cx="274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Line 1029"/>
          <p:cNvSpPr>
            <a:spLocks noChangeShapeType="1"/>
          </p:cNvSpPr>
          <p:nvPr/>
        </p:nvSpPr>
        <p:spPr bwMode="auto">
          <a:xfrm flipV="1">
            <a:off x="7646035" y="359918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98311" name="Text Box 1030"/>
          <p:cNvSpPr txBox="1">
            <a:spLocks noChangeArrowheads="1"/>
          </p:cNvSpPr>
          <p:nvPr/>
        </p:nvSpPr>
        <p:spPr bwMode="auto">
          <a:xfrm>
            <a:off x="5588635" y="3751580"/>
            <a:ext cx="3124200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latin typeface="Comic Sans MS" panose="030F0702030302020204" pitchFamily="66" charset="0"/>
              </a:rPr>
              <a:t>从已经探索过的某个结点</a:t>
            </a:r>
            <a:r>
              <a:rPr lang="en-US" altLang="zh-CN" sz="1200">
                <a:latin typeface="Comic Sans MS" panose="030F0702030302020204" pitchFamily="66" charset="0"/>
              </a:rPr>
              <a:t>u </a:t>
            </a:r>
            <a:r>
              <a:rPr lang="zh-CN" altLang="en-US" sz="1200">
                <a:latin typeface="Comic Sans MS" panose="030F0702030302020204" pitchFamily="66" charset="0"/>
              </a:rPr>
              <a:t>到</a:t>
            </a:r>
            <a:r>
              <a:rPr lang="en-US" altLang="zh-CN" sz="1200">
                <a:latin typeface="Comic Sans MS" panose="030F0702030302020204" pitchFamily="66" charset="0"/>
              </a:rPr>
              <a:t>v</a:t>
            </a:r>
            <a:r>
              <a:rPr lang="zh-CN" altLang="en-US" sz="1200">
                <a:latin typeface="Comic Sans MS" panose="030F0702030302020204" pitchFamily="66" charset="0"/>
              </a:rPr>
              <a:t>的边 </a:t>
            </a:r>
            <a:r>
              <a:rPr lang="en-US" altLang="zh-CN" sz="1200">
                <a:latin typeface="Comic Sans MS" panose="030F0702030302020204" pitchFamily="66" charset="0"/>
              </a:rPr>
              <a:t> (u, v)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Dijikstra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27</a:t>
            </a:fld>
            <a:endParaRPr lang="en-US" altLang="zh-CN"/>
          </a:p>
        </p:txBody>
      </p:sp>
      <p:sp>
        <p:nvSpPr>
          <p:cNvPr id="6" name="Freeform 4"/>
          <p:cNvSpPr/>
          <p:nvPr/>
        </p:nvSpPr>
        <p:spPr bwMode="auto">
          <a:xfrm>
            <a:off x="2283624" y="2444021"/>
            <a:ext cx="3429000" cy="2057400"/>
          </a:xfrm>
          <a:custGeom>
            <a:avLst/>
            <a:gdLst>
              <a:gd name="T0" fmla="*/ 942 w 1702"/>
              <a:gd name="T1" fmla="*/ 1330 h 994"/>
              <a:gd name="T2" fmla="*/ 1246 w 1702"/>
              <a:gd name="T3" fmla="*/ 1090 h 994"/>
              <a:gd name="T4" fmla="*/ 1456 w 1702"/>
              <a:gd name="T5" fmla="*/ 891 h 994"/>
              <a:gd name="T6" fmla="*/ 1868 w 1702"/>
              <a:gd name="T7" fmla="*/ 692 h 994"/>
              <a:gd name="T8" fmla="*/ 1968 w 1702"/>
              <a:gd name="T9" fmla="*/ 644 h 994"/>
              <a:gd name="T10" fmla="*/ 2178 w 1702"/>
              <a:gd name="T11" fmla="*/ 567 h 994"/>
              <a:gd name="T12" fmla="*/ 2381 w 1702"/>
              <a:gd name="T13" fmla="*/ 486 h 994"/>
              <a:gd name="T14" fmla="*/ 3550 w 1702"/>
              <a:gd name="T15" fmla="*/ 124 h 994"/>
              <a:gd name="T16" fmla="*/ 4476 w 1702"/>
              <a:gd name="T17" fmla="*/ 0 h 994"/>
              <a:gd name="T18" fmla="*/ 5406 w 1702"/>
              <a:gd name="T19" fmla="*/ 38 h 994"/>
              <a:gd name="T20" fmla="*/ 5680 w 1702"/>
              <a:gd name="T21" fmla="*/ 124 h 994"/>
              <a:gd name="T22" fmla="*/ 5889 w 1702"/>
              <a:gd name="T23" fmla="*/ 199 h 994"/>
              <a:gd name="T24" fmla="*/ 6334 w 1702"/>
              <a:gd name="T25" fmla="*/ 441 h 994"/>
              <a:gd name="T26" fmla="*/ 6508 w 1702"/>
              <a:gd name="T27" fmla="*/ 604 h 994"/>
              <a:gd name="T28" fmla="*/ 6578 w 1702"/>
              <a:gd name="T29" fmla="*/ 729 h 994"/>
              <a:gd name="T30" fmla="*/ 6645 w 1702"/>
              <a:gd name="T31" fmla="*/ 807 h 994"/>
              <a:gd name="T32" fmla="*/ 6852 w 1702"/>
              <a:gd name="T33" fmla="*/ 1253 h 994"/>
              <a:gd name="T34" fmla="*/ 7021 w 1702"/>
              <a:gd name="T35" fmla="*/ 1741 h 994"/>
              <a:gd name="T36" fmla="*/ 6920 w 1702"/>
              <a:gd name="T37" fmla="*/ 2866 h 994"/>
              <a:gd name="T38" fmla="*/ 6645 w 1702"/>
              <a:gd name="T39" fmla="*/ 3313 h 994"/>
              <a:gd name="T40" fmla="*/ 6439 w 1702"/>
              <a:gd name="T41" fmla="*/ 3756 h 994"/>
              <a:gd name="T42" fmla="*/ 6302 w 1702"/>
              <a:gd name="T43" fmla="*/ 4080 h 994"/>
              <a:gd name="T44" fmla="*/ 5852 w 1702"/>
              <a:gd name="T45" fmla="*/ 4610 h 994"/>
              <a:gd name="T46" fmla="*/ 4413 w 1702"/>
              <a:gd name="T47" fmla="*/ 4810 h 994"/>
              <a:gd name="T48" fmla="*/ 2657 w 1702"/>
              <a:gd name="T49" fmla="*/ 4648 h 994"/>
              <a:gd name="T50" fmla="*/ 1520 w 1702"/>
              <a:gd name="T51" fmla="*/ 4204 h 994"/>
              <a:gd name="T52" fmla="*/ 1283 w 1702"/>
              <a:gd name="T53" fmla="*/ 4120 h 994"/>
              <a:gd name="T54" fmla="*/ 1213 w 1702"/>
              <a:gd name="T55" fmla="*/ 4042 h 994"/>
              <a:gd name="T56" fmla="*/ 975 w 1702"/>
              <a:gd name="T57" fmla="*/ 3918 h 994"/>
              <a:gd name="T58" fmla="*/ 317 w 1702"/>
              <a:gd name="T59" fmla="*/ 3357 h 994"/>
              <a:gd name="T60" fmla="*/ 355 w 1702"/>
              <a:gd name="T61" fmla="*/ 1695 h 994"/>
              <a:gd name="T62" fmla="*/ 942 w 1702"/>
              <a:gd name="T63" fmla="*/ 1330 h 99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02"/>
              <a:gd name="T97" fmla="*/ 0 h 994"/>
              <a:gd name="T98" fmla="*/ 1702 w 1702"/>
              <a:gd name="T99" fmla="*/ 994 h 99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02" h="994">
                <a:moveTo>
                  <a:pt x="225" y="271"/>
                </a:moveTo>
                <a:cubicBezTo>
                  <a:pt x="250" y="254"/>
                  <a:pt x="279" y="243"/>
                  <a:pt x="299" y="222"/>
                </a:cubicBezTo>
                <a:cubicBezTo>
                  <a:pt x="318" y="202"/>
                  <a:pt x="323" y="193"/>
                  <a:pt x="348" y="181"/>
                </a:cubicBezTo>
                <a:cubicBezTo>
                  <a:pt x="379" y="166"/>
                  <a:pt x="415" y="151"/>
                  <a:pt x="447" y="140"/>
                </a:cubicBezTo>
                <a:cubicBezTo>
                  <a:pt x="455" y="137"/>
                  <a:pt x="463" y="134"/>
                  <a:pt x="471" y="131"/>
                </a:cubicBezTo>
                <a:cubicBezTo>
                  <a:pt x="488" y="125"/>
                  <a:pt x="504" y="120"/>
                  <a:pt x="521" y="115"/>
                </a:cubicBezTo>
                <a:cubicBezTo>
                  <a:pt x="537" y="110"/>
                  <a:pt x="570" y="99"/>
                  <a:pt x="570" y="99"/>
                </a:cubicBezTo>
                <a:cubicBezTo>
                  <a:pt x="648" y="46"/>
                  <a:pt x="759" y="35"/>
                  <a:pt x="850" y="25"/>
                </a:cubicBezTo>
                <a:cubicBezTo>
                  <a:pt x="923" y="9"/>
                  <a:pt x="1072" y="0"/>
                  <a:pt x="1072" y="0"/>
                </a:cubicBezTo>
                <a:cubicBezTo>
                  <a:pt x="1146" y="3"/>
                  <a:pt x="1220" y="3"/>
                  <a:pt x="1294" y="8"/>
                </a:cubicBezTo>
                <a:cubicBezTo>
                  <a:pt x="1300" y="8"/>
                  <a:pt x="1355" y="23"/>
                  <a:pt x="1360" y="25"/>
                </a:cubicBezTo>
                <a:cubicBezTo>
                  <a:pt x="1377" y="30"/>
                  <a:pt x="1410" y="41"/>
                  <a:pt x="1410" y="41"/>
                </a:cubicBezTo>
                <a:cubicBezTo>
                  <a:pt x="1439" y="61"/>
                  <a:pt x="1482" y="79"/>
                  <a:pt x="1516" y="90"/>
                </a:cubicBezTo>
                <a:cubicBezTo>
                  <a:pt x="1529" y="103"/>
                  <a:pt x="1545" y="110"/>
                  <a:pt x="1558" y="123"/>
                </a:cubicBezTo>
                <a:cubicBezTo>
                  <a:pt x="1565" y="130"/>
                  <a:pt x="1568" y="140"/>
                  <a:pt x="1574" y="148"/>
                </a:cubicBezTo>
                <a:cubicBezTo>
                  <a:pt x="1579" y="154"/>
                  <a:pt x="1585" y="159"/>
                  <a:pt x="1591" y="164"/>
                </a:cubicBezTo>
                <a:cubicBezTo>
                  <a:pt x="1601" y="196"/>
                  <a:pt x="1617" y="232"/>
                  <a:pt x="1640" y="255"/>
                </a:cubicBezTo>
                <a:cubicBezTo>
                  <a:pt x="1652" y="293"/>
                  <a:pt x="1660" y="321"/>
                  <a:pt x="1681" y="354"/>
                </a:cubicBezTo>
                <a:cubicBezTo>
                  <a:pt x="1694" y="432"/>
                  <a:pt x="1702" y="516"/>
                  <a:pt x="1656" y="584"/>
                </a:cubicBezTo>
                <a:cubicBezTo>
                  <a:pt x="1645" y="618"/>
                  <a:pt x="1616" y="649"/>
                  <a:pt x="1591" y="675"/>
                </a:cubicBezTo>
                <a:cubicBezTo>
                  <a:pt x="1578" y="711"/>
                  <a:pt x="1569" y="738"/>
                  <a:pt x="1541" y="765"/>
                </a:cubicBezTo>
                <a:cubicBezTo>
                  <a:pt x="1523" y="822"/>
                  <a:pt x="1537" y="802"/>
                  <a:pt x="1508" y="831"/>
                </a:cubicBezTo>
                <a:cubicBezTo>
                  <a:pt x="1495" y="873"/>
                  <a:pt x="1443" y="925"/>
                  <a:pt x="1401" y="938"/>
                </a:cubicBezTo>
                <a:cubicBezTo>
                  <a:pt x="1317" y="994"/>
                  <a:pt x="1153" y="974"/>
                  <a:pt x="1056" y="979"/>
                </a:cubicBezTo>
                <a:cubicBezTo>
                  <a:pt x="814" y="973"/>
                  <a:pt x="795" y="985"/>
                  <a:pt x="636" y="946"/>
                </a:cubicBezTo>
                <a:cubicBezTo>
                  <a:pt x="554" y="893"/>
                  <a:pt x="460" y="869"/>
                  <a:pt x="364" y="856"/>
                </a:cubicBezTo>
                <a:cubicBezTo>
                  <a:pt x="345" y="849"/>
                  <a:pt x="325" y="848"/>
                  <a:pt x="307" y="839"/>
                </a:cubicBezTo>
                <a:cubicBezTo>
                  <a:pt x="300" y="836"/>
                  <a:pt x="296" y="827"/>
                  <a:pt x="290" y="823"/>
                </a:cubicBezTo>
                <a:cubicBezTo>
                  <a:pt x="266" y="807"/>
                  <a:pt x="258" y="806"/>
                  <a:pt x="233" y="798"/>
                </a:cubicBezTo>
                <a:cubicBezTo>
                  <a:pt x="185" y="752"/>
                  <a:pt x="124" y="729"/>
                  <a:pt x="76" y="683"/>
                </a:cubicBezTo>
                <a:cubicBezTo>
                  <a:pt x="42" y="578"/>
                  <a:pt x="0" y="430"/>
                  <a:pt x="85" y="345"/>
                </a:cubicBezTo>
                <a:cubicBezTo>
                  <a:pt x="103" y="290"/>
                  <a:pt x="172" y="271"/>
                  <a:pt x="225" y="271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7" name="Oval 5"/>
          <p:cNvSpPr>
            <a:spLocks noChangeAspect="1" noChangeArrowheads="1"/>
          </p:cNvSpPr>
          <p:nvPr/>
        </p:nvSpPr>
        <p:spPr bwMode="auto">
          <a:xfrm>
            <a:off x="2817024" y="35108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>
                <a:latin typeface="Comic Sans MS" panose="030F0702030302020204" pitchFamily="66" charset="0"/>
              </a:rPr>
              <a:t>s</a:t>
            </a:r>
          </a:p>
        </p:txBody>
      </p:sp>
      <p:sp>
        <p:nvSpPr>
          <p:cNvPr id="8" name="Oval 6"/>
          <p:cNvSpPr>
            <a:spLocks noChangeAspect="1" noChangeArrowheads="1"/>
          </p:cNvSpPr>
          <p:nvPr/>
        </p:nvSpPr>
        <p:spPr bwMode="auto">
          <a:xfrm>
            <a:off x="3655224" y="3587021"/>
            <a:ext cx="223838" cy="2270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400">
              <a:latin typeface="Comic Sans MS" panose="030F0702030302020204" pitchFamily="66" charset="0"/>
            </a:endParaRPr>
          </a:p>
        </p:txBody>
      </p:sp>
      <p:sp>
        <p:nvSpPr>
          <p:cNvPr id="9" name="Oval 7"/>
          <p:cNvSpPr>
            <a:spLocks noChangeAspect="1" noChangeArrowheads="1"/>
          </p:cNvSpPr>
          <p:nvPr/>
        </p:nvSpPr>
        <p:spPr bwMode="auto">
          <a:xfrm>
            <a:off x="3883824" y="30536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400">
              <a:latin typeface="Comic Sans MS" panose="030F0702030302020204" pitchFamily="66" charset="0"/>
            </a:endParaRPr>
          </a:p>
        </p:txBody>
      </p:sp>
      <p:sp>
        <p:nvSpPr>
          <p:cNvPr id="10" name="Oval 8"/>
          <p:cNvSpPr>
            <a:spLocks noChangeAspect="1" noChangeArrowheads="1"/>
          </p:cNvSpPr>
          <p:nvPr/>
        </p:nvSpPr>
        <p:spPr bwMode="auto">
          <a:xfrm>
            <a:off x="4650587" y="34346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400">
              <a:latin typeface="Comic Sans MS" panose="030F0702030302020204" pitchFamily="66" charset="0"/>
            </a:endParaRPr>
          </a:p>
        </p:txBody>
      </p:sp>
      <p:sp>
        <p:nvSpPr>
          <p:cNvPr id="11" name="Oval 9"/>
          <p:cNvSpPr>
            <a:spLocks noChangeAspect="1" noChangeArrowheads="1"/>
          </p:cNvSpPr>
          <p:nvPr/>
        </p:nvSpPr>
        <p:spPr bwMode="auto">
          <a:xfrm>
            <a:off x="4264824" y="3891821"/>
            <a:ext cx="223838" cy="22701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400">
              <a:latin typeface="Comic Sans MS" panose="030F0702030302020204" pitchFamily="66" charset="0"/>
            </a:endParaRPr>
          </a:p>
        </p:txBody>
      </p:sp>
      <p:sp>
        <p:nvSpPr>
          <p:cNvPr id="13" name="Oval 11"/>
          <p:cNvSpPr>
            <a:spLocks noChangeAspect="1" noChangeArrowheads="1"/>
          </p:cNvSpPr>
          <p:nvPr/>
        </p:nvSpPr>
        <p:spPr bwMode="auto">
          <a:xfrm>
            <a:off x="6246024" y="38918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400">
              <a:latin typeface="Comic Sans MS" panose="030F0702030302020204" pitchFamily="66" charset="0"/>
            </a:endParaRPr>
          </a:p>
        </p:txBody>
      </p:sp>
      <p:sp>
        <p:nvSpPr>
          <p:cNvPr id="14" name="Oval 12"/>
          <p:cNvSpPr>
            <a:spLocks noChangeAspect="1" noChangeArrowheads="1"/>
          </p:cNvSpPr>
          <p:nvPr/>
        </p:nvSpPr>
        <p:spPr bwMode="auto">
          <a:xfrm>
            <a:off x="6555587" y="25202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15" name="Oval 13"/>
          <p:cNvSpPr>
            <a:spLocks noChangeAspect="1" noChangeArrowheads="1"/>
          </p:cNvSpPr>
          <p:nvPr/>
        </p:nvSpPr>
        <p:spPr bwMode="auto">
          <a:xfrm>
            <a:off x="4645824" y="2901221"/>
            <a:ext cx="223838" cy="228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>
                <a:latin typeface="Comic Sans MS" panose="030F0702030302020204" pitchFamily="66" charset="0"/>
              </a:rPr>
              <a:t>u</a:t>
            </a:r>
          </a:p>
        </p:txBody>
      </p:sp>
      <p:cxnSp>
        <p:nvCxnSpPr>
          <p:cNvPr id="16" name="AutoShape 14"/>
          <p:cNvCxnSpPr>
            <a:cxnSpLocks noChangeShapeType="1"/>
            <a:stCxn id="15" idx="6"/>
            <a:endCxn id="14" idx="2"/>
          </p:cNvCxnSpPr>
          <p:nvPr/>
        </p:nvCxnSpPr>
        <p:spPr bwMode="auto">
          <a:xfrm flipV="1">
            <a:off x="4869662" y="2634521"/>
            <a:ext cx="1685925" cy="3810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515649" y="2586896"/>
            <a:ext cx="511810" cy="30670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d(u)</a:t>
            </a:r>
          </a:p>
        </p:txBody>
      </p:sp>
      <p:cxnSp>
        <p:nvCxnSpPr>
          <p:cNvPr id="20" name="AutoShape 18"/>
          <p:cNvCxnSpPr>
            <a:cxnSpLocks noChangeShapeType="1"/>
            <a:stCxn id="11" idx="6"/>
            <a:endCxn id="13" idx="2"/>
          </p:cNvCxnSpPr>
          <p:nvPr/>
        </p:nvCxnSpPr>
        <p:spPr bwMode="auto">
          <a:xfrm>
            <a:off x="4488662" y="4006121"/>
            <a:ext cx="1757363" cy="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0"/>
          <p:cNvCxnSpPr>
            <a:cxnSpLocks noChangeShapeType="1"/>
            <a:stCxn id="13" idx="0"/>
            <a:endCxn id="14" idx="4"/>
          </p:cNvCxnSpPr>
          <p:nvPr/>
        </p:nvCxnSpPr>
        <p:spPr bwMode="auto">
          <a:xfrm flipV="1">
            <a:off x="6357943" y="2748821"/>
            <a:ext cx="309563" cy="11430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1"/>
          <p:cNvCxnSpPr>
            <a:cxnSpLocks noChangeShapeType="1"/>
            <a:stCxn id="7" idx="7"/>
            <a:endCxn id="9" idx="3"/>
          </p:cNvCxnSpPr>
          <p:nvPr/>
        </p:nvCxnSpPr>
        <p:spPr bwMode="auto">
          <a:xfrm flipV="1">
            <a:off x="3007524" y="3248884"/>
            <a:ext cx="909638" cy="295275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2"/>
          <p:cNvCxnSpPr>
            <a:cxnSpLocks noChangeShapeType="1"/>
            <a:stCxn id="7" idx="6"/>
            <a:endCxn id="8" idx="2"/>
          </p:cNvCxnSpPr>
          <p:nvPr/>
        </p:nvCxnSpPr>
        <p:spPr bwMode="auto">
          <a:xfrm>
            <a:off x="3040862" y="3625121"/>
            <a:ext cx="614363" cy="762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3"/>
          <p:cNvCxnSpPr>
            <a:cxnSpLocks noChangeShapeType="1"/>
            <a:stCxn id="8" idx="5"/>
            <a:endCxn id="11" idx="2"/>
          </p:cNvCxnSpPr>
          <p:nvPr/>
        </p:nvCxnSpPr>
        <p:spPr bwMode="auto">
          <a:xfrm>
            <a:off x="3845724" y="3780696"/>
            <a:ext cx="419100" cy="225425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4"/>
          <p:cNvCxnSpPr>
            <a:cxnSpLocks noChangeShapeType="1"/>
            <a:stCxn id="8" idx="6"/>
            <a:endCxn id="10" idx="2"/>
          </p:cNvCxnSpPr>
          <p:nvPr/>
        </p:nvCxnSpPr>
        <p:spPr bwMode="auto">
          <a:xfrm flipV="1">
            <a:off x="3879062" y="3548921"/>
            <a:ext cx="771525" cy="1524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5"/>
          <p:cNvCxnSpPr>
            <a:cxnSpLocks noChangeShapeType="1"/>
            <a:stCxn id="15" idx="4"/>
            <a:endCxn id="10" idx="0"/>
          </p:cNvCxnSpPr>
          <p:nvPr/>
        </p:nvCxnSpPr>
        <p:spPr bwMode="auto">
          <a:xfrm>
            <a:off x="4758537" y="3129821"/>
            <a:ext cx="4763" cy="3048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6"/>
          <p:cNvCxnSpPr>
            <a:cxnSpLocks noChangeShapeType="1"/>
            <a:stCxn id="9" idx="6"/>
            <a:endCxn id="15" idx="2"/>
          </p:cNvCxnSpPr>
          <p:nvPr/>
        </p:nvCxnSpPr>
        <p:spPr bwMode="auto">
          <a:xfrm flipV="1">
            <a:off x="4107662" y="3015521"/>
            <a:ext cx="538163" cy="152400"/>
          </a:xfrm>
          <a:prstGeom prst="straightConnector1">
            <a:avLst/>
          </a:prstGeom>
          <a:noFill/>
          <a:ln w="952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2512224" y="3129821"/>
            <a:ext cx="307340" cy="30670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19704" y="2577371"/>
            <a:ext cx="371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458914" y="3736444"/>
            <a:ext cx="371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733969" y="2480632"/>
            <a:ext cx="2914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621749" y="3736443"/>
            <a:ext cx="2914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6588924" y="3223582"/>
            <a:ext cx="2914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0" name="直线连接符 39"/>
          <p:cNvCxnSpPr/>
          <p:nvPr/>
        </p:nvCxnSpPr>
        <p:spPr bwMode="auto">
          <a:xfrm>
            <a:off x="6048984" y="1770053"/>
            <a:ext cx="85972" cy="30243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DD2322-F651-49A2-AD06-2F06E5E33B81}" type="slidenum">
              <a:rPr kumimoji="0" lang="zh-CN" altLang="en-US" sz="1400" smtClean="0"/>
              <a:t>28</a:t>
            </a:fld>
            <a:endParaRPr kumimoji="0" lang="en-US" altLang="zh-CN" sz="1400"/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Dijkstra</a:t>
            </a:r>
            <a:r>
              <a:rPr lang="zh-CN" altLang="en-US"/>
              <a:t>算法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latin typeface="宋体" panose="02010600030101010101" pitchFamily="2" charset="-122"/>
              </a:rPr>
              <a:t>Dijkstra</a:t>
            </a:r>
            <a:r>
              <a:rPr lang="zh-CN" altLang="en-US" sz="2800">
                <a:latin typeface="宋体" panose="02010600030101010101" pitchFamily="2" charset="-122"/>
              </a:rPr>
              <a:t>算法(</a:t>
            </a:r>
            <a:r>
              <a:rPr lang="en-US" altLang="zh-CN" sz="2800">
                <a:latin typeface="宋体" panose="02010600030101010101" pitchFamily="2" charset="-122"/>
              </a:rPr>
              <a:t>G,l)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设</a:t>
            </a:r>
            <a:r>
              <a:rPr lang="en-US" altLang="zh-CN" sz="2800">
                <a:latin typeface="宋体" panose="02010600030101010101" pitchFamily="2" charset="-122"/>
              </a:rPr>
              <a:t>S</a:t>
            </a:r>
            <a:r>
              <a:rPr lang="zh-CN" altLang="en-US" sz="2800">
                <a:latin typeface="宋体" panose="02010600030101010101" pitchFamily="2" charset="-122"/>
              </a:rPr>
              <a:t>是被探查的结点集合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 对每个</a:t>
            </a:r>
            <a:r>
              <a:rPr lang="en-US" altLang="zh-CN" sz="2800">
                <a:latin typeface="宋体" panose="02010600030101010101" pitchFamily="2" charset="-122"/>
              </a:rPr>
              <a:t>S</a:t>
            </a:r>
            <a:r>
              <a:rPr lang="zh-CN" altLang="en-US" sz="2800">
                <a:latin typeface="宋体" panose="02010600030101010101" pitchFamily="2" charset="-122"/>
              </a:rPr>
              <a:t>中的</a:t>
            </a:r>
            <a:r>
              <a:rPr lang="en-US" altLang="zh-CN" sz="2800">
                <a:latin typeface="宋体" panose="02010600030101010101" pitchFamily="2" charset="-122"/>
              </a:rPr>
              <a:t>u,</a:t>
            </a:r>
            <a:r>
              <a:rPr lang="zh-CN" altLang="en-US" sz="2800">
                <a:latin typeface="宋体" panose="02010600030101010101" pitchFamily="2" charset="-122"/>
              </a:rPr>
              <a:t>存储一个</a:t>
            </a:r>
            <a:r>
              <a:rPr lang="en-US" altLang="zh-CN" sz="2800">
                <a:latin typeface="宋体" panose="02010600030101010101" pitchFamily="2" charset="-122"/>
              </a:rPr>
              <a:t>d(u);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初始</a:t>
            </a:r>
            <a:r>
              <a:rPr lang="en-US" altLang="zh-CN" sz="2800">
                <a:latin typeface="宋体" panose="02010600030101010101" pitchFamily="2" charset="-122"/>
              </a:rPr>
              <a:t>S={s}</a:t>
            </a:r>
            <a:r>
              <a:rPr lang="zh-CN" altLang="en-US" sz="2800">
                <a:latin typeface="宋体" panose="02010600030101010101" pitchFamily="2" charset="-122"/>
              </a:rPr>
              <a:t>且</a:t>
            </a:r>
            <a:r>
              <a:rPr lang="en-US" altLang="zh-CN" sz="2800">
                <a:latin typeface="宋体" panose="02010600030101010101" pitchFamily="2" charset="-122"/>
              </a:rPr>
              <a:t>d(s)=0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latin typeface="宋体" panose="02010600030101010101" pitchFamily="2" charset="-122"/>
              </a:rPr>
              <a:t>While S!=V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latin typeface="宋体" panose="02010600030101010101" pitchFamily="2" charset="-122"/>
              </a:rPr>
              <a:t> </a:t>
            </a:r>
            <a:r>
              <a:rPr lang="zh-CN" altLang="en-US" sz="2800">
                <a:latin typeface="宋体" panose="02010600030101010101" pitchFamily="2" charset="-122"/>
              </a:rPr>
              <a:t>选择一个结点不在</a:t>
            </a:r>
            <a:r>
              <a:rPr lang="en-US" altLang="zh-CN" sz="2800">
                <a:latin typeface="宋体" panose="02010600030101010101" pitchFamily="2" charset="-122"/>
              </a:rPr>
              <a:t>S</a:t>
            </a:r>
            <a:r>
              <a:rPr lang="zh-CN" altLang="en-US" sz="2800">
                <a:latin typeface="宋体" panose="02010600030101010101" pitchFamily="2" charset="-122"/>
              </a:rPr>
              <a:t>中的结点</a:t>
            </a:r>
            <a:r>
              <a:rPr lang="en-US" altLang="zh-CN" sz="2800">
                <a:latin typeface="宋体" panose="02010600030101010101" pitchFamily="2" charset="-122"/>
              </a:rPr>
              <a:t>v,</a:t>
            </a:r>
            <a:r>
              <a:rPr lang="zh-CN" altLang="en-US" sz="2800">
                <a:latin typeface="宋体" panose="02010600030101010101" pitchFamily="2" charset="-122"/>
              </a:rPr>
              <a:t>使得从</a:t>
            </a:r>
            <a:r>
              <a:rPr lang="en-US" altLang="zh-CN" sz="2800">
                <a:latin typeface="宋体" panose="02010600030101010101" pitchFamily="2" charset="-122"/>
              </a:rPr>
              <a:t>S</a:t>
            </a:r>
            <a:r>
              <a:rPr lang="zh-CN" altLang="en-US" sz="2800">
                <a:latin typeface="宋体" panose="02010600030101010101" pitchFamily="2" charset="-122"/>
              </a:rPr>
              <a:t>到</a:t>
            </a:r>
            <a:r>
              <a:rPr lang="en-US" altLang="zh-CN" sz="2800">
                <a:latin typeface="宋体" panose="02010600030101010101" pitchFamily="2" charset="-122"/>
              </a:rPr>
              <a:t>v</a:t>
            </a:r>
            <a:r>
              <a:rPr lang="zh-CN" altLang="en-US" sz="2800">
                <a:latin typeface="宋体" panose="02010600030101010101" pitchFamily="2" charset="-122"/>
              </a:rPr>
              <a:t>至少有一条边连接并且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</a:rPr>
              <a:t>d'(v)=min_{e=(u,v), u in S}d(u)+l</a:t>
            </a:r>
            <a:r>
              <a:rPr lang="en-US" altLang="zh-CN" sz="1600">
                <a:latin typeface="宋体" panose="02010600030101010101" pitchFamily="2" charset="-122"/>
              </a:rPr>
              <a:t>e</a:t>
            </a:r>
            <a:r>
              <a:rPr lang="en-US" altLang="zh-CN" sz="2800">
                <a:latin typeface="宋体" panose="02010600030101010101" pitchFamily="2" charset="-122"/>
              </a:rPr>
              <a:t>  </a:t>
            </a:r>
            <a:r>
              <a:rPr lang="zh-CN" altLang="en-US" sz="2800">
                <a:latin typeface="宋体" panose="02010600030101010101" pitchFamily="2" charset="-122"/>
              </a:rPr>
              <a:t>最小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 将</a:t>
            </a:r>
            <a:r>
              <a:rPr lang="en-US" altLang="zh-CN" sz="2800">
                <a:latin typeface="宋体" panose="02010600030101010101" pitchFamily="2" charset="-122"/>
              </a:rPr>
              <a:t>v</a:t>
            </a:r>
            <a:r>
              <a:rPr lang="zh-CN" altLang="en-US" sz="2800">
                <a:latin typeface="宋体" panose="02010600030101010101" pitchFamily="2" charset="-122"/>
              </a:rPr>
              <a:t>加入</a:t>
            </a:r>
            <a:r>
              <a:rPr lang="en-US" altLang="zh-CN" sz="2800">
                <a:latin typeface="宋体" panose="02010600030101010101" pitchFamily="2" charset="-122"/>
              </a:rPr>
              <a:t>S</a:t>
            </a:r>
            <a:r>
              <a:rPr lang="zh-CN" altLang="en-US" sz="2800">
                <a:latin typeface="宋体" panose="02010600030101010101" pitchFamily="2" charset="-122"/>
              </a:rPr>
              <a:t>并且定义</a:t>
            </a:r>
            <a:r>
              <a:rPr lang="en-US" altLang="zh-CN" sz="2800">
                <a:latin typeface="宋体" panose="02010600030101010101" pitchFamily="2" charset="-122"/>
              </a:rPr>
              <a:t>d(v)=d'(v)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>
                <a:latin typeface="宋体" panose="02010600030101010101" pitchFamily="2" charset="-122"/>
              </a:rPr>
              <a:t>Endwhile</a:t>
            </a:r>
            <a:endParaRPr lang="zh-CN" altLang="en-US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4EA327-C873-4484-A053-67EE81A5D07B}" type="slidenum">
              <a:rPr kumimoji="0" lang="zh-CN" altLang="en-US" sz="1400" smtClean="0"/>
              <a:t>29</a:t>
            </a:fld>
            <a:endParaRPr kumimoji="0" lang="en-US" altLang="zh-CN" sz="1400"/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315" y="548640"/>
            <a:ext cx="7793355" cy="762000"/>
          </a:xfrm>
        </p:spPr>
        <p:txBody>
          <a:bodyPr/>
          <a:lstStyle/>
          <a:p>
            <a:pPr eaLnBrk="1" hangingPunct="1"/>
            <a:r>
              <a:rPr lang="zh-CN" altLang="en-US"/>
              <a:t>算法实现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Symbol" panose="05050102010706020507" pitchFamily="18" charset="2"/>
              </a:rPr>
              <a:t>对于每个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zh-CN" altLang="en-US" dirty="0">
                <a:sym typeface="Symbol" panose="05050102010706020507" pitchFamily="18" charset="2"/>
              </a:rPr>
              <a:t>无关顶点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en-US" altLang="zh-CN" dirty="0">
                <a:sym typeface="Symbol" panose="05050102010706020507" pitchFamily="18" charset="2"/>
              </a:rPr>
              <a:t>，</a:t>
            </a:r>
            <a:r>
              <a:rPr lang="zh-CN" altLang="en-US" dirty="0">
                <a:sym typeface="Symbol" panose="05050102010706020507" pitchFamily="18" charset="2"/>
              </a:rPr>
              <a:t>不做改变</a:t>
            </a:r>
          </a:p>
          <a:p>
            <a:pPr eaLnBrk="1" hangingPunct="1"/>
            <a:r>
              <a:rPr lang="zh-CN" altLang="en-US" dirty="0">
                <a:sym typeface="Symbol" panose="05050102010706020507" pitchFamily="18" charset="2"/>
              </a:rPr>
              <a:t>对于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zh-CN" altLang="en-US" dirty="0">
                <a:sym typeface="Symbol" panose="05050102010706020507" pitchFamily="18" charset="2"/>
              </a:rPr>
              <a:t>相邻顶点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zh-CN" altLang="en-US" dirty="0">
                <a:sym typeface="Symbol" panose="05050102010706020507" pitchFamily="18" charset="2"/>
              </a:rPr>
              <a:t>，当</a:t>
            </a:r>
            <a:r>
              <a:rPr lang="en-US" altLang="zh-CN" dirty="0">
                <a:sym typeface="Symbol" panose="05050102010706020507" pitchFamily="18" charset="2"/>
              </a:rPr>
              <a:t>v</a:t>
            </a:r>
            <a:r>
              <a:rPr lang="zh-CN" altLang="en-US" dirty="0">
                <a:sym typeface="Symbol" panose="05050102010706020507" pitchFamily="18" charset="2"/>
              </a:rPr>
              <a:t>被加入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“</a:t>
            </a:r>
            <a:r>
              <a:rPr lang="zh-CN" altLang="en-US" dirty="0">
                <a:sym typeface="Symbol" panose="05050102010706020507" pitchFamily="18" charset="2"/>
              </a:rPr>
              <a:t>核心</a:t>
            </a:r>
            <a:r>
              <a:rPr lang="zh-CN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”</a:t>
            </a:r>
            <a:r>
              <a:rPr lang="zh-CN" altLang="en-US" dirty="0">
                <a:sym typeface="Symbol" panose="05050102010706020507" pitchFamily="18" charset="2"/>
              </a:rPr>
              <a:t>时, 对于边</a:t>
            </a:r>
            <a:r>
              <a:rPr lang="en-US" altLang="zh-CN" dirty="0">
                <a:sym typeface="Symbol" panose="05050102010706020507" pitchFamily="18" charset="2"/>
              </a:rPr>
              <a:t>e = (v, w), </a:t>
            </a:r>
            <a:r>
              <a:rPr lang="zh-CN" altLang="en-US" dirty="0">
                <a:solidFill>
                  <a:schemeClr val="hlink"/>
                </a:solidFill>
                <a:sym typeface="Symbol" panose="05050102010706020507" pitchFamily="18" charset="2"/>
              </a:rPr>
              <a:t>更新</a:t>
            </a:r>
            <a:r>
              <a:rPr lang="zh-CN" altLang="en-US" dirty="0">
                <a:sym typeface="Symbol" panose="05050102010706020507" pitchFamily="18" charset="2"/>
              </a:rPr>
              <a:t>临时最短距离</a:t>
            </a:r>
          </a:p>
          <a:p>
            <a:pPr lvl="1" eaLnBrk="1" hangingPunct="1"/>
            <a:endParaRPr lang="en-US" altLang="zh-CN" sz="3200" dirty="0">
              <a:sym typeface="Symbol" panose="05050102010706020507" pitchFamily="18" charset="2"/>
            </a:endParaRPr>
          </a:p>
          <a:p>
            <a:pPr lvl="1" eaLnBrk="1" hangingPunct="1"/>
            <a:endParaRPr lang="en-US" altLang="zh-CN" dirty="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dirty="0">
                <a:sym typeface="Symbol" panose="05050102010706020507" pitchFamily="18" charset="2"/>
              </a:rPr>
              <a:t>提高效率的方法：采用</a:t>
            </a:r>
            <a:r>
              <a:rPr lang="zh-CN" altLang="en-US" b="1" dirty="0">
                <a:sym typeface="Symbol" panose="05050102010706020507" pitchFamily="18" charset="2"/>
              </a:rPr>
              <a:t>优先队列</a:t>
            </a:r>
            <a:r>
              <a:rPr lang="zh-CN" altLang="en-US" dirty="0">
                <a:sym typeface="Symbol" panose="05050102010706020507" pitchFamily="18" charset="2"/>
              </a:rPr>
              <a:t>来存放没有探索的结点，根据</a:t>
            </a:r>
            <a:r>
              <a:rPr lang="en-US" altLang="zh-CN" dirty="0">
                <a:sym typeface="Symbol" panose="05050102010706020507" pitchFamily="18" charset="2"/>
              </a:rPr>
              <a:t>(v)</a:t>
            </a:r>
            <a:r>
              <a:rPr lang="zh-CN" altLang="en-US" dirty="0">
                <a:sym typeface="Symbol" panose="05050102010706020507" pitchFamily="18" charset="2"/>
              </a:rPr>
              <a:t>来排序.</a:t>
            </a:r>
            <a:endParaRPr lang="zh-CN" altLang="en-US" dirty="0"/>
          </a:p>
        </p:txBody>
      </p:sp>
      <p:graphicFrame>
        <p:nvGraphicFramePr>
          <p:cNvPr id="103429" name="Object 5"/>
          <p:cNvGraphicFramePr>
            <a:graphicFrameLocks noChangeAspect="1"/>
          </p:cNvGraphicFramePr>
          <p:nvPr/>
        </p:nvGraphicFramePr>
        <p:xfrm>
          <a:off x="3216275" y="3645853"/>
          <a:ext cx="37338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67000" imgH="279400" progId="Equation.3">
                  <p:embed/>
                </p:oleObj>
              </mc:Choice>
              <mc:Fallback>
                <p:oleObj name="Equation" r:id="rId2" imgW="26670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3645853"/>
                        <a:ext cx="37338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1BB6F-7B04-C6B5-B98C-C2F80460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4AA32-79FC-4975-A40A-E1C2AECC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2B581F-4A72-78DC-88E4-82082677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E66B1-19D3-B428-7125-F1F51BCB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15" y="87966"/>
            <a:ext cx="9031242" cy="55422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D475AB-5126-4E11-2ACF-AF8C5335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00" y="5657515"/>
            <a:ext cx="7772400" cy="9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70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1DD380-EC83-4D8B-B577-DA0C70F083AD}" type="slidenum">
              <a:rPr kumimoji="0" lang="zh-CN" altLang="en-US" sz="1400" smtClean="0"/>
              <a:t>30</a:t>
            </a:fld>
            <a:endParaRPr kumimoji="0" lang="en-US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算法分析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普通实现代价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   每次考虑增加一个结点;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   求到源点最小距离.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   复杂度：</a:t>
            </a:r>
            <a:r>
              <a:rPr lang="en-US" altLang="zh-CN" sz="2800"/>
              <a:t>O(mn)</a:t>
            </a:r>
            <a:endParaRPr lang="zh-CN" altLang="en-US" sz="2800"/>
          </a:p>
          <a:p>
            <a:pPr eaLnBrk="1" hangingPunct="1"/>
            <a:r>
              <a:rPr lang="zh-CN" altLang="en-US" sz="2800">
                <a:solidFill>
                  <a:schemeClr val="hlink"/>
                </a:solidFill>
              </a:rPr>
              <a:t>采用优先队列实现代价?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   </a:t>
            </a:r>
            <a:r>
              <a:rPr lang="en-US" altLang="zh-CN" sz="2800"/>
              <a:t>O(m)</a:t>
            </a:r>
            <a:r>
              <a:rPr lang="zh-CN" altLang="en-US" sz="2800"/>
              <a:t>次考虑边，</a:t>
            </a:r>
            <a:r>
              <a:rPr lang="en-US" altLang="zh-CN" sz="2800"/>
              <a:t>n</a:t>
            </a:r>
            <a:r>
              <a:rPr lang="zh-CN" altLang="en-US" sz="2800"/>
              <a:t>次</a:t>
            </a:r>
            <a:r>
              <a:rPr lang="en-US" altLang="zh-CN" sz="2800"/>
              <a:t>ExtractMin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   m</a:t>
            </a:r>
            <a:r>
              <a:rPr lang="zh-CN" altLang="en-US" sz="2800"/>
              <a:t>次</a:t>
            </a:r>
            <a:r>
              <a:rPr lang="en-US" altLang="zh-CN" sz="2800"/>
              <a:t>ChangeKey;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hlink"/>
                </a:solidFill>
              </a:rPr>
              <a:t>   复杂度：</a:t>
            </a:r>
            <a:r>
              <a:rPr lang="en-US" altLang="zh-CN" sz="2800">
                <a:solidFill>
                  <a:schemeClr val="hlink"/>
                </a:solidFill>
              </a:rPr>
              <a:t>O(mlogn)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48CD96-06ED-8687-C4AF-E8F1142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31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7019F9-C573-F5D5-9B97-BBEE1F8D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01272"/>
            <a:ext cx="9551150" cy="4492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669632-0FD0-A1C9-47D1-9DAA9DEE6F47}"/>
              </a:ext>
            </a:extLst>
          </p:cNvPr>
          <p:cNvSpPr txBox="1"/>
          <p:nvPr/>
        </p:nvSpPr>
        <p:spPr>
          <a:xfrm>
            <a:off x="1919536" y="836712"/>
            <a:ext cx="8784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https://www.bilibili.com/video/BV1zz4y1m7Nq/?vd_source=bae0fa56554c2002bf0e91c47af3bac4</a:t>
            </a:r>
          </a:p>
        </p:txBody>
      </p:sp>
    </p:spTree>
    <p:extLst>
      <p:ext uri="{BB962C8B-B14F-4D97-AF65-F5344CB8AC3E}">
        <p14:creationId xmlns:p14="http://schemas.microsoft.com/office/powerpoint/2010/main" val="3607528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C00902-CB08-4F6F-9AA8-9587D5FCAC0C}" type="slidenum">
              <a:rPr kumimoji="0" lang="zh-CN" altLang="en-US" sz="1400" smtClean="0"/>
              <a:t>32</a:t>
            </a:fld>
            <a:endParaRPr kumimoji="0" lang="en-US" altLang="zh-CN" sz="1400"/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4.5 最小生成树问题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假设我们有位置集合</a:t>
            </a:r>
            <a:r>
              <a:rPr lang="en-US" altLang="zh-CN"/>
              <a:t>V={v</a:t>
            </a:r>
            <a:r>
              <a:rPr lang="en-US" altLang="zh-CN" sz="1600"/>
              <a:t>1</a:t>
            </a:r>
            <a:r>
              <a:rPr lang="en-US" altLang="zh-CN"/>
              <a:t>,v</a:t>
            </a:r>
            <a:r>
              <a:rPr lang="en-US" altLang="zh-CN" sz="1600"/>
              <a:t>2</a:t>
            </a:r>
            <a:r>
              <a:rPr lang="en-US" altLang="zh-CN"/>
              <a:t>,</a:t>
            </a:r>
            <a:r>
              <a:rPr lang="en-US" altLang="zh-CN">
                <a:latin typeface="Times New Roman" panose="02020603050405020304" pitchFamily="18" charset="0"/>
              </a:rPr>
              <a:t>…</a:t>
            </a:r>
            <a:r>
              <a:rPr lang="en-US" altLang="zh-CN"/>
              <a:t>,v</a:t>
            </a:r>
            <a:r>
              <a:rPr lang="en-US" altLang="zh-CN" sz="1600"/>
              <a:t>n</a:t>
            </a:r>
            <a:r>
              <a:rPr lang="en-US" altLang="zh-CN"/>
              <a:t>},</a:t>
            </a:r>
            <a:r>
              <a:rPr lang="zh-CN" altLang="en-US"/>
              <a:t>我们想建立一个通信网络，网络应该是连通的，我们希望尽可能便宜的建立它。</a:t>
            </a:r>
          </a:p>
          <a:p>
            <a:pPr eaLnBrk="1" hangingPunct="1"/>
            <a:r>
              <a:rPr lang="zh-CN" altLang="en-US"/>
              <a:t>问题抽象：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对于确定的边</a:t>
            </a:r>
            <a:r>
              <a:rPr lang="en-US" altLang="zh-CN"/>
              <a:t>e=(v</a:t>
            </a:r>
            <a:r>
              <a:rPr lang="en-US" altLang="zh-CN" sz="1800"/>
              <a:t>i</a:t>
            </a:r>
            <a:r>
              <a:rPr lang="en-US" altLang="zh-CN"/>
              <a:t>,v</a:t>
            </a:r>
            <a:r>
              <a:rPr lang="en-US" altLang="zh-CN" sz="1600"/>
              <a:t>j</a:t>
            </a:r>
            <a:r>
              <a:rPr lang="en-US" altLang="zh-CN"/>
              <a:t>),</a:t>
            </a:r>
            <a:r>
              <a:rPr lang="zh-CN" altLang="en-US"/>
              <a:t>存在一个正的费用</a:t>
            </a:r>
            <a:r>
              <a:rPr lang="en-US" altLang="zh-CN"/>
              <a:t>C</a:t>
            </a:r>
            <a:r>
              <a:rPr lang="en-US" altLang="zh-CN" sz="1600"/>
              <a:t>e</a:t>
            </a:r>
            <a:r>
              <a:rPr lang="en-US" altLang="zh-CN"/>
              <a:t>, </a:t>
            </a:r>
            <a:r>
              <a:rPr lang="zh-CN" altLang="en-US"/>
              <a:t>问题是对于图</a:t>
            </a:r>
            <a:r>
              <a:rPr lang="en-US" altLang="zh-CN"/>
              <a:t>G=(V,E),</a:t>
            </a:r>
            <a:r>
              <a:rPr lang="zh-CN" altLang="en-US"/>
              <a:t>寻找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使得图(</a:t>
            </a:r>
            <a:r>
              <a:rPr lang="en-US" altLang="zh-CN"/>
              <a:t>V,T)</a:t>
            </a:r>
            <a:r>
              <a:rPr lang="zh-CN" altLang="en-US"/>
              <a:t>是连通的，而且        最小。 </a:t>
            </a:r>
          </a:p>
        </p:txBody>
      </p:sp>
      <p:graphicFrame>
        <p:nvGraphicFramePr>
          <p:cNvPr id="106501" name="Object 4"/>
          <p:cNvGraphicFramePr>
            <a:graphicFrameLocks noChangeAspect="1"/>
          </p:cNvGraphicFramePr>
          <p:nvPr/>
        </p:nvGraphicFramePr>
        <p:xfrm>
          <a:off x="4871720" y="4293235"/>
          <a:ext cx="9144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1800" imgH="190500" progId="Equation.3">
                  <p:embed/>
                </p:oleObj>
              </mc:Choice>
              <mc:Fallback>
                <p:oleObj name="Equation" r:id="rId2" imgW="431800" imgH="19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1720" y="4293235"/>
                        <a:ext cx="9144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2" name="Object 5"/>
          <p:cNvGraphicFramePr>
            <a:graphicFrameLocks noChangeAspect="1"/>
          </p:cNvGraphicFramePr>
          <p:nvPr/>
        </p:nvGraphicFramePr>
        <p:xfrm>
          <a:off x="7176135" y="4797267"/>
          <a:ext cx="762000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1000" imgH="342900" progId="Equation.3">
                  <p:embed/>
                </p:oleObj>
              </mc:Choice>
              <mc:Fallback>
                <p:oleObj name="Equation" r:id="rId4" imgW="3810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6135" y="4797267"/>
                        <a:ext cx="762000" cy="684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8554DA-3DE3-4C66-BA50-E6270147124D}" type="slidenum">
              <a:rPr kumimoji="0" lang="zh-CN" altLang="en-US" sz="1400" smtClean="0"/>
              <a:t>33</a:t>
            </a:fld>
            <a:endParaRPr kumimoji="0" lang="en-US" altLang="zh-CN" sz="1400"/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最小生成树问题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06850"/>
            <a:ext cx="41148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6688" y="1792288"/>
            <a:ext cx="4532312" cy="23987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965F11-5156-4435-B4CD-25DBA6E299C9}" type="slidenum">
              <a:rPr kumimoji="0" lang="zh-CN" altLang="en-US" sz="1400" smtClean="0"/>
              <a:t>34</a:t>
            </a:fld>
            <a:endParaRPr kumimoji="0" lang="en-US" altLang="zh-CN" sz="1400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贪心算法设计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Kruskal</a:t>
            </a:r>
            <a:r>
              <a:rPr lang="en-US" altLang="zh-CN" sz="2800" dirty="0">
                <a:latin typeface="Comic Sans MS" panose="030F0702030302020204" pitchFamily="66" charset="0"/>
              </a:rPr>
              <a:t>‘</a:t>
            </a:r>
            <a:r>
              <a:rPr lang="en-US" altLang="zh-CN" sz="2800" dirty="0"/>
              <a:t>s algorithm.  </a:t>
            </a:r>
            <a:r>
              <a:rPr lang="zh-CN" altLang="en-US" sz="2800" dirty="0"/>
              <a:t>初始</a:t>
            </a:r>
            <a:r>
              <a:rPr lang="en-US" altLang="zh-CN" sz="2800" dirty="0"/>
              <a:t> T = </a:t>
            </a:r>
            <a:r>
              <a:rPr lang="en-US" altLang="zh-CN" sz="2800" dirty="0">
                <a:sym typeface="Symbol" panose="05050102010706020507" pitchFamily="18" charset="2"/>
              </a:rPr>
              <a:t></a:t>
            </a:r>
            <a:r>
              <a:rPr lang="en-US" altLang="zh-CN" sz="2800" dirty="0"/>
              <a:t>. </a:t>
            </a:r>
            <a:r>
              <a:rPr lang="zh-CN" altLang="en-US" sz="2800" dirty="0"/>
              <a:t>边按照费用递增次序排列。通过不断插入边来建立一棵生成树：把边</a:t>
            </a:r>
            <a:r>
              <a:rPr lang="en-US" altLang="zh-CN" sz="2800" dirty="0"/>
              <a:t>e</a:t>
            </a:r>
            <a:r>
              <a:rPr lang="zh-CN" altLang="en-US" sz="2800" dirty="0"/>
              <a:t>插入</a:t>
            </a:r>
            <a:r>
              <a:rPr lang="en-US" altLang="zh-CN" sz="2800" dirty="0"/>
              <a:t>T </a:t>
            </a:r>
            <a:r>
              <a:rPr lang="zh-CN" altLang="en-US" sz="2800" dirty="0"/>
              <a:t>只要不构成圈。</a:t>
            </a:r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en-US" altLang="zh-CN" sz="2800" dirty="0"/>
              <a:t>Prim</a:t>
            </a:r>
            <a:r>
              <a:rPr lang="en-US" altLang="zh-CN" sz="2800" dirty="0">
                <a:latin typeface="Comic Sans MS" panose="030F0702030302020204" pitchFamily="66" charset="0"/>
              </a:rPr>
              <a:t>‘</a:t>
            </a:r>
            <a:r>
              <a:rPr lang="en-US" altLang="zh-CN" sz="2800" dirty="0"/>
              <a:t>s algorithm. </a:t>
            </a:r>
            <a:r>
              <a:rPr lang="zh-CN" altLang="en-US" sz="2800" dirty="0"/>
              <a:t>初始</a:t>
            </a:r>
            <a:r>
              <a:rPr lang="en-US" altLang="zh-CN" sz="2800" dirty="0"/>
              <a:t>S={s}，</a:t>
            </a:r>
            <a:r>
              <a:rPr lang="zh-CN" altLang="en-US" sz="2800" dirty="0"/>
              <a:t>然后贪心选择的增长树</a:t>
            </a:r>
            <a:r>
              <a:rPr lang="en-US" altLang="zh-CN" sz="2800" dirty="0"/>
              <a:t>T.  </a:t>
            </a:r>
            <a:r>
              <a:rPr lang="zh-CN" altLang="en-US" sz="2800" dirty="0"/>
              <a:t>每步选择一端在</a:t>
            </a:r>
            <a:r>
              <a:rPr lang="en-US" altLang="zh-CN" sz="2800" dirty="0"/>
              <a:t>T</a:t>
            </a:r>
            <a:r>
              <a:rPr lang="zh-CN" altLang="en-US" sz="2800" dirty="0"/>
              <a:t>中，费用最小的边与 </a:t>
            </a:r>
            <a:r>
              <a:rPr lang="en-US" altLang="zh-CN" sz="2800" dirty="0"/>
              <a:t>T</a:t>
            </a:r>
            <a:r>
              <a:rPr lang="zh-CN" altLang="en-US" sz="2800" dirty="0"/>
              <a:t>连接。</a:t>
            </a:r>
            <a:endParaRPr lang="en-US" altLang="zh-CN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endParaRPr lang="zh-CN" altLang="en-US" sz="2800" dirty="0"/>
          </a:p>
          <a:p>
            <a:pPr eaLnBrk="1" hangingPunct="1"/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780990-9135-4A42-8969-6C3C67CB479A}" type="slidenum">
              <a:rPr kumimoji="0" lang="zh-CN" altLang="en-US" sz="1400" smtClean="0"/>
              <a:t>35</a:t>
            </a:fld>
            <a:endParaRPr kumimoji="0" lang="en-US" altLang="zh-CN" sz="1400"/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Prim</a:t>
            </a:r>
            <a:r>
              <a:rPr lang="zh-CN" altLang="en-US"/>
              <a:t>算法</a:t>
            </a:r>
          </a:p>
        </p:txBody>
      </p:sp>
      <p:sp>
        <p:nvSpPr>
          <p:cNvPr id="129028" name="Text Box 4"/>
          <p:cNvSpPr>
            <a:spLocks noGrp="1" noChangeArrowheads="1"/>
          </p:cNvSpPr>
          <p:nvPr>
            <p:ph type="body" idx="1"/>
          </p:nvPr>
        </p:nvSpPr>
        <p:spPr>
          <a:solidFill>
            <a:srgbClr val="C0C0C0"/>
          </a:solidFill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Prim(G, c)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foreach</a:t>
            </a:r>
            <a:r>
              <a:rPr lang="en-US" altLang="zh-CN" sz="1600" b="1">
                <a:latin typeface="Courier New" panose="02070309020205020404" pitchFamily="49" charset="0"/>
              </a:rPr>
              <a:t> (v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altLang="zh-CN" sz="1600" b="1">
                <a:latin typeface="Courier New" panose="02070309020205020404" pitchFamily="49" charset="0"/>
              </a:rPr>
              <a:t>V) a[v]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   Initialize an empty priority queue Q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foreach</a:t>
            </a:r>
            <a:r>
              <a:rPr lang="en-US" altLang="zh-CN" sz="1600" b="1">
                <a:latin typeface="Courier New" panose="02070309020205020404" pitchFamily="49" charset="0"/>
              </a:rPr>
              <a:t> (v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altLang="zh-CN" sz="1600" b="1">
                <a:latin typeface="Courier New" panose="02070309020205020404" pitchFamily="49" charset="0"/>
              </a:rPr>
              <a:t>V) insert v onto Q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   Initialize set of explored nodes S 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</a:t>
            </a:r>
            <a:endParaRPr lang="en-US" altLang="zh-CN" sz="1600" b="1">
              <a:solidFill>
                <a:srgbClr val="003399"/>
              </a:solidFill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while</a:t>
            </a:r>
            <a:r>
              <a:rPr lang="en-US" altLang="zh-CN" sz="1600" b="1">
                <a:latin typeface="Courier New" panose="02070309020205020404" pitchFamily="49" charset="0"/>
              </a:rPr>
              <a:t> (Q is not empty)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u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en-US" altLang="zh-CN" sz="1600" b="1">
                <a:latin typeface="Courier New" panose="02070309020205020404" pitchFamily="49" charset="0"/>
              </a:rPr>
              <a:t> delete min element from Q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      S </a:t>
            </a:r>
            <a:r>
              <a:rPr lang="en-US" altLang="zh-CN" sz="1600" b="1">
                <a:latin typeface="Courier New" panose="02070309020205020404" pitchFamily="49" charset="0"/>
              </a:rPr>
              <a:t> S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 {</a:t>
            </a:r>
            <a:r>
              <a:rPr lang="en-US" altLang="zh-CN" sz="1600" b="1" baseline="-25000"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u</a:t>
            </a:r>
            <a:r>
              <a:rPr lang="en-US" altLang="zh-CN" sz="1600" b="1" baseline="-25000"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</a:t>
            </a: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foreach</a:t>
            </a:r>
            <a:r>
              <a:rPr lang="en-US" altLang="zh-CN" sz="1600" b="1">
                <a:latin typeface="Courier New" panose="02070309020205020404" pitchFamily="49" charset="0"/>
              </a:rPr>
              <a:t> (edge e = (u, v) incident to u)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    </a:t>
            </a: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if</a:t>
            </a:r>
            <a:r>
              <a:rPr lang="en-US" altLang="zh-CN" sz="1600" b="1">
                <a:latin typeface="Courier New" panose="02070309020205020404" pitchFamily="49" charset="0"/>
              </a:rPr>
              <a:t> ((v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 S)</a:t>
            </a:r>
            <a:r>
              <a:rPr lang="en-US" altLang="zh-CN" sz="1600" b="1">
                <a:latin typeface="Courier New" panose="02070309020205020404" pitchFamily="49" charset="0"/>
              </a:rPr>
              <a:t> and (c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e</a:t>
            </a:r>
            <a:r>
              <a:rPr lang="en-US" altLang="zh-CN" sz="1600" b="1">
                <a:latin typeface="Courier New" panose="02070309020205020404" pitchFamily="49" charset="0"/>
              </a:rPr>
              <a:t> &lt; a[v]))</a:t>
            </a: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       decrease priority a[v] to c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e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F2845D-5038-4F74-8287-4001DD7B74C6}" type="slidenum">
              <a:rPr kumimoji="0" lang="zh-CN" altLang="en-US" sz="1400" smtClean="0"/>
              <a:t>36</a:t>
            </a:fld>
            <a:endParaRPr kumimoji="0" lang="en-US" altLang="zh-CN" sz="1400"/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Kruskal</a:t>
            </a:r>
            <a:r>
              <a:rPr lang="zh-CN" altLang="en-US"/>
              <a:t>算法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Kruskal's algorithm.  </a:t>
            </a:r>
            <a:r>
              <a:rPr lang="en-US" altLang="zh-CN">
                <a:solidFill>
                  <a:schemeClr val="hlink"/>
                </a:solidFill>
              </a:rPr>
              <a:t>[Kruskal, 1956]</a:t>
            </a:r>
            <a:endParaRPr lang="en-US" altLang="zh-CN"/>
          </a:p>
          <a:p>
            <a:pPr lvl="1" eaLnBrk="1" hangingPunct="1"/>
            <a:r>
              <a:rPr lang="zh-CN" altLang="en-US"/>
              <a:t>边按照费用递增的顺序排序</a:t>
            </a:r>
            <a:r>
              <a:rPr lang="en-US" altLang="zh-CN"/>
              <a:t>.</a:t>
            </a:r>
          </a:p>
          <a:p>
            <a:pPr lvl="1" eaLnBrk="1" hangingPunct="1"/>
            <a:r>
              <a:rPr lang="en-US" altLang="zh-CN"/>
              <a:t>Case 1:  </a:t>
            </a:r>
            <a:r>
              <a:rPr lang="zh-CN" altLang="en-US"/>
              <a:t>如果把边</a:t>
            </a:r>
            <a:r>
              <a:rPr lang="en-US" altLang="zh-CN"/>
              <a:t>e</a:t>
            </a:r>
            <a:r>
              <a:rPr lang="zh-CN" altLang="en-US"/>
              <a:t>加入</a:t>
            </a:r>
            <a:r>
              <a:rPr lang="en-US" altLang="zh-CN"/>
              <a:t>T</a:t>
            </a:r>
            <a:r>
              <a:rPr lang="zh-CN" altLang="en-US"/>
              <a:t>时构成了一个圈，那么跳过边</a:t>
            </a:r>
            <a:r>
              <a:rPr lang="en-US" altLang="zh-CN"/>
              <a:t>e.</a:t>
            </a:r>
          </a:p>
          <a:p>
            <a:pPr lvl="1" eaLnBrk="1" hangingPunct="1"/>
            <a:r>
              <a:rPr lang="en-US" altLang="zh-CN"/>
              <a:t>Case 2:  </a:t>
            </a:r>
            <a:r>
              <a:rPr lang="zh-CN" altLang="en-US"/>
              <a:t>否则，把边</a:t>
            </a:r>
            <a:r>
              <a:rPr lang="en-US" altLang="zh-CN"/>
              <a:t> e = (u, v) </a:t>
            </a:r>
            <a:r>
              <a:rPr lang="zh-CN" altLang="en-US"/>
              <a:t>加入 </a:t>
            </a:r>
            <a:r>
              <a:rPr lang="en-US" altLang="zh-CN"/>
              <a:t>T </a:t>
            </a:r>
            <a:r>
              <a:rPr lang="zh-CN" altLang="en-US"/>
              <a:t>中(根据割性质</a:t>
            </a:r>
            <a:r>
              <a:rPr lang="en-US" altLang="zh-CN"/>
              <a:t>) ， </a:t>
            </a:r>
            <a:r>
              <a:rPr lang="zh-CN" altLang="en-US"/>
              <a:t>其中</a:t>
            </a:r>
            <a:r>
              <a:rPr lang="en-US" altLang="zh-CN"/>
              <a:t> S </a:t>
            </a:r>
            <a:r>
              <a:rPr lang="zh-CN" altLang="en-US"/>
              <a:t>是与</a:t>
            </a:r>
            <a:r>
              <a:rPr lang="en-US" altLang="zh-CN"/>
              <a:t>u</a:t>
            </a:r>
            <a:r>
              <a:rPr lang="zh-CN" altLang="en-US"/>
              <a:t>连通的结点集合。</a:t>
            </a:r>
            <a:r>
              <a:rPr lang="en-US" altLang="zh-CN"/>
              <a:t> </a:t>
            </a: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A6F17E-D472-41D1-8508-6BCF9962266B}" type="slidenum">
              <a:rPr kumimoji="0" lang="zh-CN" altLang="en-US" sz="1400" smtClean="0"/>
              <a:t>37</a:t>
            </a:fld>
            <a:endParaRPr kumimoji="0" lang="en-US" altLang="zh-CN" sz="1400"/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Kruskal</a:t>
            </a:r>
            <a:r>
              <a:rPr lang="zh-CN" altLang="en-US"/>
              <a:t>算法</a:t>
            </a:r>
          </a:p>
        </p:txBody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算法实现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</a:t>
            </a:r>
            <a:r>
              <a:rPr lang="zh-CN" altLang="en-US" dirty="0"/>
              <a:t>采用 </a:t>
            </a:r>
            <a:r>
              <a:rPr lang="en-US" altLang="zh-CN" dirty="0">
                <a:solidFill>
                  <a:schemeClr val="accent1"/>
                </a:solidFill>
              </a:rPr>
              <a:t>union-find</a:t>
            </a:r>
            <a:r>
              <a:rPr lang="en-US" altLang="zh-CN" dirty="0"/>
              <a:t> </a:t>
            </a:r>
            <a:r>
              <a:rPr lang="zh-CN" altLang="en-US" dirty="0"/>
              <a:t>数据结构.</a:t>
            </a:r>
          </a:p>
          <a:p>
            <a:pPr lvl="1" eaLnBrk="1" hangingPunct="1"/>
            <a:r>
              <a:rPr lang="zh-CN" altLang="en-US" dirty="0"/>
              <a:t>生成一个最小生成树</a:t>
            </a:r>
            <a:r>
              <a:rPr lang="en-US" altLang="zh-CN" dirty="0"/>
              <a:t>T.</a:t>
            </a:r>
          </a:p>
          <a:p>
            <a:pPr lvl="1" eaLnBrk="1" hangingPunct="1"/>
            <a:r>
              <a:rPr lang="zh-CN" altLang="en-US" dirty="0"/>
              <a:t>保持每一个连通分支的集合</a:t>
            </a:r>
            <a:r>
              <a:rPr lang="en-US" altLang="zh-CN" dirty="0"/>
              <a:t>.</a:t>
            </a:r>
          </a:p>
          <a:p>
            <a:pPr lvl="1" eaLnBrk="1" hangingPunct="1"/>
            <a:r>
              <a:rPr lang="zh-CN" altLang="en-US" dirty="0"/>
              <a:t>算法代价：</a:t>
            </a:r>
            <a:r>
              <a:rPr lang="en-US" altLang="zh-CN" dirty="0"/>
              <a:t>O(m log n).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951936" y="1650380"/>
            <a:ext cx="4572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https://zhuanlan.zhihu.com/p/93647900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AD6BC38-4759-4728-8FA8-536E39779C68}" type="slidenum">
              <a:rPr kumimoji="0" lang="zh-CN" altLang="en-US" sz="1400" smtClean="0"/>
              <a:t>38</a:t>
            </a:fld>
            <a:endParaRPr kumimoji="0" lang="en-US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Kruskal</a:t>
            </a:r>
            <a:r>
              <a:rPr lang="zh-CN" altLang="en-US"/>
              <a:t>算法</a:t>
            </a:r>
          </a:p>
        </p:txBody>
      </p:sp>
      <p:sp>
        <p:nvSpPr>
          <p:cNvPr id="133124" name="Text Box 4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Kruskal(G, c) {</a:t>
            </a:r>
            <a:endParaRPr lang="en-US" altLang="zh-CN" sz="1600" b="1">
              <a:solidFill>
                <a:srgbClr val="003399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Sort</a:t>
            </a:r>
            <a:r>
              <a:rPr lang="en-US" altLang="zh-CN" sz="1600" b="1">
                <a:latin typeface="Courier New" panose="02070309020205020404" pitchFamily="49" charset="0"/>
              </a:rPr>
              <a:t> edges weights so that c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1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c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2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...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</a:t>
            </a:r>
            <a:r>
              <a:rPr lang="en-US" altLang="zh-CN" sz="1600" b="1">
                <a:latin typeface="Courier New" panose="02070309020205020404" pitchFamily="49" charset="0"/>
              </a:rPr>
              <a:t> c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m</a:t>
            </a:r>
            <a:r>
              <a:rPr lang="en-US" altLang="zh-CN" sz="1600" b="1">
                <a:latin typeface="Courier New" panose="02070309020205020404" pitchFamily="49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T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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solidFill>
                <a:srgbClr val="003399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foreach</a:t>
            </a:r>
            <a:r>
              <a:rPr lang="en-US" altLang="zh-CN" sz="1600" b="1">
                <a:latin typeface="Courier New" panose="02070309020205020404" pitchFamily="49" charset="0"/>
              </a:rPr>
              <a:t> (u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 </a:t>
            </a:r>
            <a:r>
              <a:rPr lang="en-US" altLang="zh-CN" sz="1600" b="1">
                <a:latin typeface="Courier New" panose="02070309020205020404" pitchFamily="49" charset="0"/>
              </a:rPr>
              <a:t>V) make a set containing singleton u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for</a:t>
            </a:r>
            <a:r>
              <a:rPr lang="en-US" altLang="zh-CN" sz="1600" b="1">
                <a:latin typeface="Courier New" panose="02070309020205020404" pitchFamily="49" charset="0"/>
              </a:rPr>
              <a:t> i = 1 to 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(u,v) = e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i</a:t>
            </a:r>
            <a:endParaRPr lang="en-US" altLang="zh-CN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if (u and v are in different sets)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   T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 T</a:t>
            </a:r>
            <a:r>
              <a:rPr lang="en-US" altLang="zh-CN" sz="1600" b="1">
                <a:latin typeface="Courier New" panose="02070309020205020404" pitchFamily="49" charset="0"/>
              </a:rPr>
              <a:t> </a:t>
            </a:r>
            <a:r>
              <a:rPr lang="en-US" altLang="zh-CN" sz="1600" b="1">
                <a:latin typeface="Courier New" panose="02070309020205020404" pitchFamily="49" charset="0"/>
                <a:sym typeface="Symbol" panose="05050102010706020507" pitchFamily="18" charset="2"/>
              </a:rPr>
              <a:t></a:t>
            </a:r>
            <a:r>
              <a:rPr lang="en-US" altLang="zh-CN" sz="1600" b="1">
                <a:latin typeface="Courier New" panose="02070309020205020404" pitchFamily="49" charset="0"/>
              </a:rPr>
              <a:t> {e</a:t>
            </a:r>
            <a:r>
              <a:rPr lang="en-US" altLang="zh-CN" sz="1600" b="1" baseline="-25000">
                <a:latin typeface="Courier New" panose="02070309020205020404" pitchFamily="49" charset="0"/>
              </a:rPr>
              <a:t>i</a:t>
            </a:r>
            <a:r>
              <a:rPr lang="en-US" altLang="zh-CN" sz="1600" b="1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   merge the sets containing u and v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   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3399"/>
                </a:solidFill>
                <a:latin typeface="Courier New" panose="02070309020205020404" pitchFamily="49" charset="0"/>
              </a:rPr>
              <a:t>   return </a:t>
            </a:r>
            <a:r>
              <a:rPr lang="en-US" altLang="zh-CN" sz="1600" b="1">
                <a:latin typeface="Courier New" panose="02070309020205020404" pitchFamily="49" charset="0"/>
              </a:rPr>
              <a:t>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22F630-47D3-4F6D-868A-1A611E066F6F}" type="slidenum">
              <a:rPr kumimoji="0" lang="zh-CN" altLang="en-US" sz="1400" smtClean="0"/>
              <a:t>39</a:t>
            </a:fld>
            <a:endParaRPr kumimoji="0" lang="en-US" altLang="zh-CN" sz="1400"/>
          </a:p>
        </p:txBody>
      </p:sp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讨论</a:t>
            </a:r>
            <a:endParaRPr lang="en-US" altLang="zh-CN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/>
              <a:t>排除所有边的费用不同的假设</a:t>
            </a:r>
          </a:p>
          <a:p>
            <a:pPr eaLnBrk="1" hangingPunct="1"/>
            <a:r>
              <a:rPr lang="zh-CN" altLang="en-US"/>
              <a:t>原来假设所有边的费用不同，现在推广:</a:t>
            </a:r>
          </a:p>
          <a:p>
            <a:pPr eaLnBrk="1" hangingPunct="1"/>
            <a:r>
              <a:rPr lang="zh-CN" altLang="en-US"/>
              <a:t>对于边费用相同的情形加一个</a:t>
            </a:r>
            <a:r>
              <a:rPr lang="zh-CN" altLang="en-US" i="1"/>
              <a:t>微小的扰动</a:t>
            </a:r>
            <a:r>
              <a:rPr lang="zh-CN" altLang="en-US"/>
              <a:t>，这样避免了</a:t>
            </a:r>
            <a:r>
              <a:rPr lang="zh-CN" altLang="en-US">
                <a:latin typeface="Times New Roman" panose="02020603050405020304" pitchFamily="18" charset="0"/>
              </a:rPr>
              <a:t>“</a:t>
            </a:r>
            <a:r>
              <a:rPr lang="zh-CN" altLang="en-US" b="1"/>
              <a:t>平分</a:t>
            </a:r>
            <a:r>
              <a:rPr lang="zh-CN" altLang="en-US">
                <a:latin typeface="Times New Roman" panose="02020603050405020304" pitchFamily="18" charset="0"/>
              </a:rPr>
              <a:t>”</a:t>
            </a:r>
            <a:r>
              <a:rPr lang="zh-CN" altLang="en-US"/>
              <a:t>的情形；对于原来不同的费用次序没有影响。注意到相关的算法基于边的费用的</a:t>
            </a:r>
            <a:r>
              <a:rPr lang="zh-CN" altLang="en-US" b="1"/>
              <a:t>相对关系</a:t>
            </a:r>
            <a:r>
              <a:rPr lang="zh-CN" altLang="en-US"/>
              <a:t>，所以同样产生对原始实例也是最优的</a:t>
            </a:r>
            <a:r>
              <a:rPr lang="en-US" altLang="zh-CN"/>
              <a:t>MST.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47C4C-5F06-68A1-49C7-7485DC4E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F681E-C038-5CA3-CFF7-A6F5F730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EDA373-AE35-BB2A-987E-18ABC90E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9E267-CDFA-63DF-96E7-458C2D12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5253"/>
            <a:ext cx="8056467" cy="5832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5145C2-D4CE-9159-6B9E-045F952C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1700808"/>
            <a:ext cx="7632848" cy="9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D2568B-6DBF-414D-9F35-04E4FC26B60C}" type="slidenum">
              <a:rPr kumimoji="0" lang="zh-CN" altLang="en-US" sz="1400" smtClean="0"/>
              <a:t>40</a:t>
            </a:fld>
            <a:endParaRPr kumimoji="0" lang="en-US" altLang="zh-CN" sz="1400"/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4.8 </a:t>
            </a:r>
            <a:r>
              <a:rPr lang="en-US" altLang="zh-CN"/>
              <a:t>Huffman</a:t>
            </a:r>
            <a:r>
              <a:rPr lang="zh-CN" altLang="en-US"/>
              <a:t>码与数据压缩</a:t>
            </a:r>
            <a:endParaRPr lang="en-US" altLang="zh-CN"/>
          </a:p>
        </p:txBody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数据压缩，就是用最少的数码来表示信源所发出的信号，减少容纳给定消息集合或数据采样集合的信号空间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数字通信的基础</a:t>
            </a:r>
          </a:p>
          <a:p>
            <a:pPr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 </a:t>
            </a:r>
            <a:r>
              <a:rPr lang="en-US" altLang="zh-CN"/>
              <a:t>D. A. Huffman</a:t>
            </a:r>
          </a:p>
        </p:txBody>
      </p:sp>
      <p:pic>
        <p:nvPicPr>
          <p:cNvPr id="1454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86200"/>
            <a:ext cx="18478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126865-B0BE-4E46-A4D3-AC512D584E0F}" type="slidenum">
              <a:rPr kumimoji="0" lang="zh-CN" altLang="en-US" sz="1400" smtClean="0"/>
              <a:t>41</a:t>
            </a:fld>
            <a:endParaRPr kumimoji="0" lang="en-US" altLang="zh-CN" sz="1400"/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问题的提出</a:t>
            </a:r>
          </a:p>
        </p:txBody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hlink"/>
                </a:solidFill>
              </a:rPr>
              <a:t>前缀码</a:t>
            </a:r>
          </a:p>
          <a:p>
            <a:pPr eaLnBrk="1" hangingPunct="1"/>
            <a:r>
              <a:rPr lang="zh-CN" altLang="en-US"/>
              <a:t>对于一组字母</a:t>
            </a:r>
            <a:r>
              <a:rPr lang="en-US" altLang="zh-CN"/>
              <a:t>S</a:t>
            </a:r>
            <a:r>
              <a:rPr lang="zh-CN" altLang="en-US"/>
              <a:t>的前缀码是把每个字母</a:t>
            </a:r>
            <a:r>
              <a:rPr lang="en-US" altLang="zh-CN"/>
              <a:t>         </a:t>
            </a:r>
            <a:r>
              <a:rPr lang="zh-CN" altLang="en-US"/>
              <a:t>以下述方式映射到一个0，1序列的函数    ，对于不同的         ，序列</a:t>
            </a:r>
            <a:r>
              <a:rPr lang="en-US" altLang="zh-CN"/>
              <a:t>       </a:t>
            </a:r>
            <a:r>
              <a:rPr lang="zh-CN" altLang="en-US"/>
              <a:t>不是序列     的前缀。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  </a:t>
            </a:r>
            <a:r>
              <a:rPr lang="zh-CN" altLang="en-US"/>
              <a:t>比如                  ，定义如下的编码方式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</a:p>
        </p:txBody>
      </p:sp>
      <p:graphicFrame>
        <p:nvGraphicFramePr>
          <p:cNvPr id="150533" name="Object 0"/>
          <p:cNvGraphicFramePr>
            <a:graphicFrameLocks noChangeAspect="1"/>
          </p:cNvGraphicFramePr>
          <p:nvPr/>
        </p:nvGraphicFramePr>
        <p:xfrm>
          <a:off x="8688070" y="2132807"/>
          <a:ext cx="1066800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300" imgH="177165" progId="Equation.3">
                  <p:embed/>
                </p:oleObj>
              </mc:Choice>
              <mc:Fallback>
                <p:oleObj name="Equation" r:id="rId3" imgW="368300" imgH="177165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8070" y="2132807"/>
                        <a:ext cx="1066800" cy="514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4" name="Object 1"/>
          <p:cNvGraphicFramePr>
            <a:graphicFrameLocks noChangeAspect="1"/>
          </p:cNvGraphicFramePr>
          <p:nvPr/>
        </p:nvGraphicFramePr>
        <p:xfrm>
          <a:off x="7392035" y="2647950"/>
          <a:ext cx="4159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7000" imgH="165100" progId="Equation.3">
                  <p:embed/>
                </p:oleObj>
              </mc:Choice>
              <mc:Fallback>
                <p:oleObj name="Equation" r:id="rId5" imgW="127000" imgH="1651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2035" y="2647950"/>
                        <a:ext cx="4159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5" name="Object 2"/>
          <p:cNvGraphicFramePr>
            <a:graphicFrameLocks noChangeAspect="1"/>
          </p:cNvGraphicFramePr>
          <p:nvPr/>
        </p:nvGraphicFramePr>
        <p:xfrm>
          <a:off x="10272395" y="2647950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08000" imgH="203200" progId="Equation.3">
                  <p:embed/>
                </p:oleObj>
              </mc:Choice>
              <mc:Fallback>
                <p:oleObj name="Equation" r:id="rId7" imgW="5080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2395" y="2647950"/>
                        <a:ext cx="1143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6" name="Object 3"/>
          <p:cNvGraphicFramePr>
            <a:graphicFrameLocks noChangeAspect="1"/>
          </p:cNvGraphicFramePr>
          <p:nvPr/>
        </p:nvGraphicFramePr>
        <p:xfrm>
          <a:off x="2895600" y="3166745"/>
          <a:ext cx="7620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17500" imgH="203200" progId="Equation.3">
                  <p:embed/>
                </p:oleObj>
              </mc:Choice>
              <mc:Fallback>
                <p:oleObj name="Equation" r:id="rId9" imgW="3175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166745"/>
                        <a:ext cx="7620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7" name="Object 4"/>
          <p:cNvGraphicFramePr>
            <a:graphicFrameLocks noChangeAspect="1"/>
          </p:cNvGraphicFramePr>
          <p:nvPr/>
        </p:nvGraphicFramePr>
        <p:xfrm>
          <a:off x="5303520" y="3141187"/>
          <a:ext cx="698500" cy="43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30200" imgH="203200" progId="Equation.3">
                  <p:embed/>
                </p:oleObj>
              </mc:Choice>
              <mc:Fallback>
                <p:oleObj name="Equation" r:id="rId11" imgW="3302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520" y="3141187"/>
                        <a:ext cx="698500" cy="430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8" name="Object 5"/>
          <p:cNvGraphicFramePr>
            <a:graphicFrameLocks noChangeAspect="1"/>
          </p:cNvGraphicFramePr>
          <p:nvPr/>
        </p:nvGraphicFramePr>
        <p:xfrm>
          <a:off x="2855595" y="3789045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02665" imgH="203200" progId="Equation.3">
                  <p:embed/>
                </p:oleObj>
              </mc:Choice>
              <mc:Fallback>
                <p:oleObj name="Equation" r:id="rId13" imgW="1002665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595" y="3789045"/>
                        <a:ext cx="2133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9" name="Object 6"/>
          <p:cNvGraphicFramePr>
            <a:graphicFrameLocks noChangeAspect="1"/>
          </p:cNvGraphicFramePr>
          <p:nvPr/>
        </p:nvGraphicFramePr>
        <p:xfrm>
          <a:off x="2135505" y="4437380"/>
          <a:ext cx="678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390900" imgH="215900" progId="Equation.3">
                  <p:embed/>
                </p:oleObj>
              </mc:Choice>
              <mc:Fallback>
                <p:oleObj name="Equation" r:id="rId15" imgW="3390900" imgH="215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05" y="4437380"/>
                        <a:ext cx="678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C39C64-878F-482B-9BE8-EDE74A75EA5C}" type="slidenum">
              <a:rPr kumimoji="0" lang="zh-CN" altLang="en-US" sz="1400" smtClean="0"/>
              <a:t>42</a:t>
            </a:fld>
            <a:endParaRPr kumimoji="0" lang="en-US" altLang="zh-CN" sz="1400"/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问题的提出</a:t>
            </a:r>
          </a:p>
        </p:txBody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hlink"/>
                </a:solidFill>
              </a:rPr>
              <a:t>最优前缀码</a:t>
            </a:r>
          </a:p>
          <a:p>
            <a:pPr eaLnBrk="1" hangingPunct="1"/>
            <a:r>
              <a:rPr lang="zh-CN" altLang="en-US"/>
              <a:t>假设对每一个字母         ，文本中等于字母    的字母频率为    ，字母总量为   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 那么编码总的长度为：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我们的目标使得每个字母的平均位数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                      最小。</a:t>
            </a:r>
          </a:p>
        </p:txBody>
      </p:sp>
      <p:graphicFrame>
        <p:nvGraphicFramePr>
          <p:cNvPr id="152581" name="Object 1024"/>
          <p:cNvGraphicFramePr>
            <a:graphicFrameLocks noChangeAspect="1"/>
          </p:cNvGraphicFramePr>
          <p:nvPr/>
        </p:nvGraphicFramePr>
        <p:xfrm>
          <a:off x="5303520" y="2132648"/>
          <a:ext cx="1066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8300" imgH="177800" progId="Equation.3">
                  <p:embed/>
                </p:oleObj>
              </mc:Choice>
              <mc:Fallback>
                <p:oleObj name="Equation" r:id="rId3" imgW="368300" imgH="1778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520" y="2132648"/>
                        <a:ext cx="10668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2" name="Object 1025"/>
          <p:cNvGraphicFramePr>
            <a:graphicFrameLocks noChangeAspect="1"/>
          </p:cNvGraphicFramePr>
          <p:nvPr/>
        </p:nvGraphicFramePr>
        <p:xfrm>
          <a:off x="9696450" y="2196465"/>
          <a:ext cx="4095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7000" imgH="139700" progId="Equation.3">
                  <p:embed/>
                </p:oleObj>
              </mc:Choice>
              <mc:Fallback>
                <p:oleObj name="Equation" r:id="rId5" imgW="127000" imgH="1397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6450" y="2196465"/>
                        <a:ext cx="40957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3" name="Object 1026"/>
          <p:cNvGraphicFramePr>
            <a:graphicFrameLocks noChangeAspect="1"/>
          </p:cNvGraphicFramePr>
          <p:nvPr/>
        </p:nvGraphicFramePr>
        <p:xfrm>
          <a:off x="2855595" y="2647315"/>
          <a:ext cx="3857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595" y="2647315"/>
                        <a:ext cx="3857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4" name="Object 1027"/>
          <p:cNvGraphicFramePr>
            <a:graphicFrameLocks noChangeAspect="1"/>
          </p:cNvGraphicFramePr>
          <p:nvPr/>
        </p:nvGraphicFramePr>
        <p:xfrm>
          <a:off x="5951855" y="3213100"/>
          <a:ext cx="32004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12900" imgH="342900" progId="Equation.3">
                  <p:embed/>
                </p:oleObj>
              </mc:Choice>
              <mc:Fallback>
                <p:oleObj name="Equation" r:id="rId9" imgW="1612900" imgH="342900" progId="Equation.3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855" y="3213100"/>
                        <a:ext cx="32004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5" name="Object 1028"/>
          <p:cNvGraphicFramePr>
            <a:graphicFrameLocks noChangeAspect="1"/>
          </p:cNvGraphicFramePr>
          <p:nvPr/>
        </p:nvGraphicFramePr>
        <p:xfrm>
          <a:off x="5735638" y="2667000"/>
          <a:ext cx="4143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7000" imgH="139700" progId="Equation.3">
                  <p:embed/>
                </p:oleObj>
              </mc:Choice>
              <mc:Fallback>
                <p:oleObj name="Equation" r:id="rId11" imgW="127000" imgH="13970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2667000"/>
                        <a:ext cx="4143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6" name="Object 1029"/>
          <p:cNvGraphicFramePr>
            <a:graphicFrameLocks noChangeAspect="1"/>
          </p:cNvGraphicFramePr>
          <p:nvPr/>
        </p:nvGraphicFramePr>
        <p:xfrm>
          <a:off x="1991043" y="4941570"/>
          <a:ext cx="261937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165" imgH="342900" progId="Equation.3">
                  <p:embed/>
                </p:oleObj>
              </mc:Choice>
              <mc:Fallback>
                <p:oleObj name="Equation" r:id="rId13" imgW="1320165" imgH="3429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043" y="4941570"/>
                        <a:ext cx="261937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9704BC4-2FF4-4590-8416-09A2B7430A6E}" type="slidenum">
              <a:rPr kumimoji="0" lang="zh-CN" altLang="en-US" sz="1400" smtClean="0"/>
              <a:t>43</a:t>
            </a:fld>
            <a:endParaRPr kumimoji="0" lang="en-US" altLang="zh-CN" sz="1400"/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使用</a:t>
            </a:r>
            <a:r>
              <a:rPr lang="zh-CN" altLang="en-US">
                <a:solidFill>
                  <a:schemeClr val="hlink"/>
                </a:solidFill>
              </a:rPr>
              <a:t>二叉树</a:t>
            </a:r>
            <a:r>
              <a:rPr lang="en-US" altLang="zh-CN">
                <a:solidFill>
                  <a:schemeClr val="hlink"/>
                </a:solidFill>
              </a:rPr>
              <a:t>T</a:t>
            </a:r>
            <a:r>
              <a:rPr lang="zh-CN" altLang="en-US"/>
              <a:t>表示前缀码，那么叶结点就是我们需要的编码方式。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可以知道，从</a:t>
            </a:r>
            <a:r>
              <a:rPr lang="en-US" altLang="zh-CN"/>
              <a:t>T</a:t>
            </a:r>
            <a:r>
              <a:rPr lang="zh-CN" altLang="en-US"/>
              <a:t>构成的</a:t>
            </a:r>
            <a:r>
              <a:rPr lang="en-US" altLang="zh-CN"/>
              <a:t>S</a:t>
            </a:r>
            <a:r>
              <a:rPr lang="zh-CN" altLang="en-US"/>
              <a:t>的编码是一个前缀码</a:t>
            </a:r>
          </a:p>
        </p:txBody>
      </p:sp>
      <p:graphicFrame>
        <p:nvGraphicFramePr>
          <p:cNvPr id="158725" name="Object 0"/>
          <p:cNvGraphicFramePr>
            <a:graphicFrameLocks noChangeAspect="1"/>
          </p:cNvGraphicFramePr>
          <p:nvPr/>
        </p:nvGraphicFramePr>
        <p:xfrm>
          <a:off x="3719830" y="2277110"/>
          <a:ext cx="3048000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2000250" imgH="1543050" progId="Paint.Picture">
                  <p:embed/>
                </p:oleObj>
              </mc:Choice>
              <mc:Fallback>
                <p:oleObj name="位图图像" r:id="rId3" imgW="2000250" imgH="154305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830" y="2277110"/>
                        <a:ext cx="3048000" cy="235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6" name="Object 1"/>
          <p:cNvGraphicFramePr>
            <a:graphicFrameLocks noChangeAspect="1"/>
          </p:cNvGraphicFramePr>
          <p:nvPr/>
        </p:nvGraphicFramePr>
        <p:xfrm>
          <a:off x="2495550" y="4725035"/>
          <a:ext cx="52578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60700" imgH="228600" progId="Equation.3">
                  <p:embed/>
                </p:oleObj>
              </mc:Choice>
              <mc:Fallback>
                <p:oleObj name="Equation" r:id="rId5" imgW="30607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725035"/>
                        <a:ext cx="52578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449819-B79B-4BB3-B6FF-E7A804BC36C4}" type="slidenum">
              <a:rPr kumimoji="0" lang="zh-CN" altLang="en-US" sz="1400" smtClean="0"/>
              <a:t>44</a:t>
            </a:fld>
            <a:endParaRPr kumimoji="0" lang="en-US" altLang="zh-CN" sz="1400"/>
          </a:p>
        </p:txBody>
      </p:sp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存在一个与树</a:t>
            </a:r>
            <a:r>
              <a:rPr lang="en-US" altLang="zh-CN"/>
              <a:t>T*</a:t>
            </a:r>
            <a:r>
              <a:rPr lang="zh-CN" altLang="en-US"/>
              <a:t>对应的最优前缀码，其中</a:t>
            </a:r>
            <a:r>
              <a:rPr lang="zh-CN" altLang="en-US" b="1"/>
              <a:t>两个最低频率</a:t>
            </a:r>
            <a:r>
              <a:rPr lang="zh-CN" altLang="en-US"/>
              <a:t>的字母被指定为树叶，这两片树叶是</a:t>
            </a:r>
            <a:r>
              <a:rPr lang="en-US" altLang="zh-CN"/>
              <a:t>T*</a:t>
            </a:r>
            <a:r>
              <a:rPr lang="zh-CN" altLang="en-US"/>
              <a:t>中的兄弟。</a:t>
            </a:r>
          </a:p>
          <a:p>
            <a:pPr eaLnBrk="1" hangingPunct="1"/>
            <a:r>
              <a:rPr lang="zh-CN" altLang="en-US"/>
              <a:t>据此我们有了</a:t>
            </a:r>
            <a:r>
              <a:rPr lang="zh-CN" altLang="en-US">
                <a:solidFill>
                  <a:schemeClr val="hlink"/>
                </a:solidFill>
              </a:rPr>
              <a:t>自底向上</a:t>
            </a:r>
            <a:r>
              <a:rPr lang="zh-CN" altLang="en-US"/>
              <a:t>的算法策略：设</a:t>
            </a:r>
            <a:r>
              <a:rPr lang="en-US" altLang="zh-CN"/>
              <a:t>y*</a:t>
            </a:r>
            <a:r>
              <a:rPr lang="zh-CN" altLang="en-US"/>
              <a:t>与</a:t>
            </a:r>
            <a:r>
              <a:rPr lang="en-US" altLang="zh-CN"/>
              <a:t>z*</a:t>
            </a:r>
            <a:r>
              <a:rPr lang="zh-CN" altLang="en-US"/>
              <a:t>是最低频率的两个字母，用其父亲节点</a:t>
            </a:r>
            <a:r>
              <a:rPr lang="zh-CN" altLang="en-US">
                <a:latin typeface="Times New Roman" panose="02020603050405020304" pitchFamily="18" charset="0"/>
              </a:rPr>
              <a:t>“</a:t>
            </a:r>
            <a:r>
              <a:rPr lang="zh-CN" altLang="en-US"/>
              <a:t>元字母</a:t>
            </a:r>
            <a:r>
              <a:rPr lang="zh-CN" altLang="en-US">
                <a:latin typeface="Times New Roman" panose="02020603050405020304" pitchFamily="18" charset="0"/>
              </a:rPr>
              <a:t>”</a:t>
            </a:r>
            <a:r>
              <a:rPr lang="en-US" altLang="zh-CN"/>
              <a:t>w</a:t>
            </a:r>
            <a:r>
              <a:rPr lang="zh-CN" altLang="en-US"/>
              <a:t>替代</a:t>
            </a:r>
            <a:r>
              <a:rPr lang="en-US" altLang="zh-CN"/>
              <a:t>y*,z*(</a:t>
            </a:r>
            <a:r>
              <a:rPr lang="zh-CN" altLang="en-US"/>
              <a:t>这样字母表缩小), 递归的寻找前缀码。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EDE1CC-4567-4240-AC21-CAC7D6009808}" type="slidenum">
              <a:rPr kumimoji="0" lang="zh-CN" altLang="en-US" sz="1400" smtClean="0"/>
              <a:t>45</a:t>
            </a:fld>
            <a:endParaRPr kumimoji="0" lang="en-US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 </a:t>
            </a:r>
          </a:p>
        </p:txBody>
      </p:sp>
      <p:graphicFrame>
        <p:nvGraphicFramePr>
          <p:cNvPr id="178181" name="Object 0"/>
          <p:cNvGraphicFramePr>
            <a:graphicFrameLocks noChangeAspect="1"/>
          </p:cNvGraphicFramePr>
          <p:nvPr/>
        </p:nvGraphicFramePr>
        <p:xfrm>
          <a:off x="2245360" y="1537335"/>
          <a:ext cx="70104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4876800" imgH="2924175" progId="Paint.Picture">
                  <p:embed/>
                </p:oleObj>
              </mc:Choice>
              <mc:Fallback>
                <p:oleObj name="位图图像" r:id="rId3" imgW="4876800" imgH="2924175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360" y="1537335"/>
                        <a:ext cx="7010400" cy="420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85A990-ACB0-4B1F-AE6F-CF4EAF78C037}" type="slidenum">
              <a:rPr kumimoji="0" lang="zh-CN" altLang="en-US" sz="1400" smtClean="0"/>
              <a:t>46</a:t>
            </a:fld>
            <a:endParaRPr kumimoji="0" lang="en-US" altLang="zh-CN" sz="1400"/>
          </a:p>
        </p:txBody>
      </p:sp>
      <p:sp>
        <p:nvSpPr>
          <p:cNvPr id="180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 具体的算法步骤(</a:t>
            </a:r>
            <a:r>
              <a:rPr lang="en-US" altLang="zh-CN"/>
              <a:t>Huffman</a:t>
            </a:r>
            <a:r>
              <a:rPr lang="zh-CN" altLang="en-US"/>
              <a:t>算法)：</a:t>
            </a:r>
          </a:p>
        </p:txBody>
      </p:sp>
      <p:graphicFrame>
        <p:nvGraphicFramePr>
          <p:cNvPr id="180229" name="Object 0"/>
          <p:cNvGraphicFramePr>
            <a:graphicFrameLocks noChangeAspect="1"/>
          </p:cNvGraphicFramePr>
          <p:nvPr/>
        </p:nvGraphicFramePr>
        <p:xfrm>
          <a:off x="2021205" y="2303780"/>
          <a:ext cx="7162800" cy="374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4914900" imgH="2571750" progId="Paint.Picture">
                  <p:embed/>
                </p:oleObj>
              </mc:Choice>
              <mc:Fallback>
                <p:oleObj name="位图图像" r:id="rId3" imgW="4914900" imgH="257175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205" y="2303780"/>
                        <a:ext cx="7162800" cy="374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1C1FF6-BE1C-4AD6-A39B-59247222FDDD}" type="slidenum">
              <a:rPr kumimoji="0" lang="zh-CN" altLang="en-US" sz="1400" smtClean="0"/>
              <a:t>47</a:t>
            </a:fld>
            <a:endParaRPr kumimoji="0" lang="en-US" altLang="zh-CN" sz="1400"/>
          </a:p>
        </p:txBody>
      </p:sp>
      <p:sp>
        <p:nvSpPr>
          <p:cNvPr id="182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设计算法</a:t>
            </a:r>
          </a:p>
        </p:txBody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S={a,b,c,d,e}, </a:t>
            </a:r>
          </a:p>
          <a:p>
            <a:pPr eaLnBrk="1" hangingPunct="1"/>
            <a:r>
              <a:rPr lang="en-US" altLang="zh-CN" sz="2800"/>
              <a:t>Step1  d,e </a:t>
            </a:r>
            <a:r>
              <a:rPr lang="zh-CN" altLang="en-US" sz="2800"/>
              <a:t>合并</a:t>
            </a:r>
          </a:p>
          <a:p>
            <a:pPr eaLnBrk="1" hangingPunct="1"/>
            <a:r>
              <a:rPr lang="en-US" altLang="zh-CN" sz="2800"/>
              <a:t>Step2  c, (de) </a:t>
            </a:r>
            <a:r>
              <a:rPr lang="zh-CN" altLang="en-US" sz="2800"/>
              <a:t>合并</a:t>
            </a:r>
          </a:p>
          <a:p>
            <a:pPr eaLnBrk="1" hangingPunct="1"/>
            <a:r>
              <a:rPr lang="en-US" altLang="zh-CN" sz="2800"/>
              <a:t>Step3  a,b </a:t>
            </a:r>
            <a:r>
              <a:rPr lang="zh-CN" altLang="en-US" sz="2800"/>
              <a:t>合并</a:t>
            </a:r>
          </a:p>
          <a:p>
            <a:pPr eaLnBrk="1" hangingPunct="1"/>
            <a:r>
              <a:rPr lang="en-US" altLang="zh-CN" sz="2800"/>
              <a:t>Step4  (ab), (c,(de))</a:t>
            </a:r>
            <a:r>
              <a:rPr lang="zh-CN" altLang="en-US" sz="2800"/>
              <a:t>合并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  </a:t>
            </a:r>
            <a:r>
              <a:rPr lang="zh-CN" altLang="en-US" sz="2800"/>
              <a:t>这样就得到了图(</a:t>
            </a:r>
            <a:r>
              <a:rPr lang="en-US" altLang="zh-CN" sz="2800"/>
              <a:t>c)</a:t>
            </a:r>
          </a:p>
        </p:txBody>
      </p:sp>
      <p:graphicFrame>
        <p:nvGraphicFramePr>
          <p:cNvPr id="182277" name="Object 4"/>
          <p:cNvGraphicFramePr>
            <a:graphicFrameLocks noChangeAspect="1"/>
          </p:cNvGraphicFramePr>
          <p:nvPr/>
        </p:nvGraphicFramePr>
        <p:xfrm>
          <a:off x="5715000" y="2133600"/>
          <a:ext cx="48768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60700" imgH="228600" progId="Equation.3">
                  <p:embed/>
                </p:oleObj>
              </mc:Choice>
              <mc:Fallback>
                <p:oleObj name="Equation" r:id="rId3" imgW="30607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133600"/>
                        <a:ext cx="48768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5"/>
          <p:cNvGraphicFramePr>
            <a:graphicFrameLocks noChangeAspect="1"/>
          </p:cNvGraphicFramePr>
          <p:nvPr/>
        </p:nvGraphicFramePr>
        <p:xfrm>
          <a:off x="7010400" y="2895600"/>
          <a:ext cx="3657600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5" imgW="1933575" imgH="1600200" progId="Paint.Picture">
                  <p:embed/>
                </p:oleObj>
              </mc:Choice>
              <mc:Fallback>
                <p:oleObj name="BMP 图像" r:id="rId5" imgW="1933575" imgH="160020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895600"/>
                        <a:ext cx="3657600" cy="3024188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A54C3F-751A-4D8B-AA93-71D71ADCAD49}" type="slidenum">
              <a:rPr kumimoji="0" lang="zh-CN" altLang="en-US" sz="1400" smtClean="0"/>
              <a:t>48</a:t>
            </a:fld>
            <a:endParaRPr kumimoji="0" lang="en-US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分析算法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zh-CN" altLang="en-US" sz="2800" b="1" dirty="0"/>
                  <a:t>实现与运行时间</a:t>
                </a:r>
              </a:p>
              <a:p>
                <a:pPr eaLnBrk="1" hangingPunct="1"/>
                <a:r>
                  <a:rPr lang="zh-CN" altLang="en-US" sz="2800" dirty="0"/>
                  <a:t>一般的代价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zh-CN" altLang="en-US" sz="2800" dirty="0"/>
                  <a:t>    识别最低频率的字母在</a:t>
                </a:r>
                <a:r>
                  <a:rPr lang="en-US" altLang="zh-CN" sz="2800" dirty="0"/>
                  <a:t>O(k)</a:t>
                </a:r>
                <a:r>
                  <a:rPr lang="zh-CN" altLang="en-US" sz="2800" dirty="0"/>
                  <a:t>时间内，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zh-CN" altLang="en-US" sz="2800" dirty="0"/>
                  <a:t>    迭代求和总的代价为</a:t>
                </a:r>
                <a:r>
                  <a:rPr lang="en-US" altLang="zh-CN" sz="2800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)</a:t>
                </a:r>
              </a:p>
              <a:p>
                <a:pPr eaLnBrk="1" hangingPunct="1"/>
                <a:r>
                  <a:rPr lang="zh-CN" altLang="en-US" sz="2800" dirty="0"/>
                  <a:t>采用优先队列(用堆实现)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zh-CN" altLang="en-US" sz="2800" dirty="0"/>
                  <a:t>    每次插入和最小元素的取出调整时间</a:t>
                </a:r>
                <a:r>
                  <a:rPr lang="en-US" altLang="zh-CN" sz="2800" dirty="0"/>
                  <a:t>O(</a:t>
                </a:r>
                <a:r>
                  <a:rPr lang="en-US" altLang="zh-CN" sz="2800" dirty="0" err="1"/>
                  <a:t>logk</a:t>
                </a:r>
                <a:r>
                  <a:rPr lang="en-US" altLang="zh-CN" sz="2800" dirty="0"/>
                  <a:t>),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2800" dirty="0"/>
                  <a:t>    </a:t>
                </a:r>
                <a:r>
                  <a:rPr lang="zh-CN" altLang="en-US" sz="2800" dirty="0"/>
                  <a:t>总运行时间</a:t>
                </a:r>
                <a:r>
                  <a:rPr lang="en-US" altLang="zh-CN" sz="2800" dirty="0"/>
                  <a:t>O(k </a:t>
                </a:r>
                <a:r>
                  <a:rPr lang="en-US" altLang="zh-CN" sz="2800" dirty="0" err="1"/>
                  <a:t>logk</a:t>
                </a:r>
                <a:r>
                  <a:rPr lang="en-US" altLang="zh-CN" sz="2800" dirty="0"/>
                  <a:t>)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2800" dirty="0"/>
                  <a:t>  </a:t>
                </a:r>
              </a:p>
            </p:txBody>
          </p:sp>
        </mc:Choice>
        <mc:Fallback xmlns="">
          <p:sp>
            <p:nvSpPr>
              <p:cNvPr id="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2" t="-8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9291D-B828-368E-B1F7-C6007C69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CB937-9FBA-472A-3672-403568A0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D1B277-6B84-CB90-DC91-9D732B00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5A8765-78D0-4D94-B87C-8F674C9305E9}" type="slidenum">
              <a:rPr lang="zh-CN" altLang="en-US" smtClean="0"/>
              <a:t>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7EAA10-08A1-07A0-C0A6-15FFB597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07" y="1340768"/>
            <a:ext cx="7979186" cy="50405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2F52DE-E318-7A3C-2793-AA6810BDCA7C}"/>
              </a:ext>
            </a:extLst>
          </p:cNvPr>
          <p:cNvSpPr/>
          <p:nvPr/>
        </p:nvSpPr>
        <p:spPr bwMode="auto">
          <a:xfrm>
            <a:off x="2351583" y="3645024"/>
            <a:ext cx="7734009" cy="86409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2075" tIns="46038" rIns="92075" bIns="46038" numCol="1" rtlCol="0" anchor="ctr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4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84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2"/>
          <p:cNvSpPr>
            <a:spLocks noGrp="1" noChangeArrowheads="1"/>
          </p:cNvSpPr>
          <p:nvPr/>
        </p:nvSpPr>
        <p:spPr>
          <a:xfrm>
            <a:off x="1447800" y="1812290"/>
            <a:ext cx="103632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第四章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贪心算法</a:t>
            </a:r>
          </a:p>
        </p:txBody>
      </p:sp>
      <p:sp>
        <p:nvSpPr>
          <p:cNvPr id="171" name="Freeform 21"/>
          <p:cNvSpPr/>
          <p:nvPr/>
        </p:nvSpPr>
        <p:spPr bwMode="auto">
          <a:xfrm>
            <a:off x="1703119" y="2932747"/>
            <a:ext cx="5154881" cy="153703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00579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377235" y="5407378"/>
            <a:ext cx="827590" cy="685611"/>
            <a:chOff x="3770313" y="4289108"/>
            <a:chExt cx="882650" cy="728663"/>
          </a:xfrm>
        </p:grpSpPr>
        <p:sp>
          <p:nvSpPr>
            <p:cNvPr id="173" name="Rectangle 34"/>
            <p:cNvSpPr>
              <a:spLocks noChangeArrowheads="1"/>
            </p:cNvSpPr>
            <p:nvPr/>
          </p:nvSpPr>
          <p:spPr bwMode="auto">
            <a:xfrm>
              <a:off x="3792538" y="4289108"/>
              <a:ext cx="860425" cy="7064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4" name="Rectangle 35"/>
            <p:cNvSpPr>
              <a:spLocks noChangeArrowheads="1"/>
            </p:cNvSpPr>
            <p:nvPr/>
          </p:nvSpPr>
          <p:spPr bwMode="auto">
            <a:xfrm>
              <a:off x="3787458" y="4289108"/>
              <a:ext cx="860425" cy="15398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5" name="Freeform 36"/>
            <p:cNvSpPr>
              <a:spLocks noEditPoints="1"/>
            </p:cNvSpPr>
            <p:nvPr/>
          </p:nvSpPr>
          <p:spPr bwMode="auto">
            <a:xfrm>
              <a:off x="3770313" y="4289108"/>
              <a:ext cx="882650" cy="728663"/>
            </a:xfrm>
            <a:custGeom>
              <a:avLst/>
              <a:gdLst>
                <a:gd name="T0" fmla="*/ 556 w 556"/>
                <a:gd name="T1" fmla="*/ 459 h 459"/>
                <a:gd name="T2" fmla="*/ 0 w 556"/>
                <a:gd name="T3" fmla="*/ 459 h 459"/>
                <a:gd name="T4" fmla="*/ 0 w 556"/>
                <a:gd name="T5" fmla="*/ 0 h 459"/>
                <a:gd name="T6" fmla="*/ 556 w 556"/>
                <a:gd name="T7" fmla="*/ 0 h 459"/>
                <a:gd name="T8" fmla="*/ 556 w 556"/>
                <a:gd name="T9" fmla="*/ 459 h 459"/>
                <a:gd name="T10" fmla="*/ 14 w 556"/>
                <a:gd name="T11" fmla="*/ 445 h 459"/>
                <a:gd name="T12" fmla="*/ 542 w 556"/>
                <a:gd name="T13" fmla="*/ 445 h 459"/>
                <a:gd name="T14" fmla="*/ 542 w 556"/>
                <a:gd name="T15" fmla="*/ 13 h 459"/>
                <a:gd name="T16" fmla="*/ 14 w 556"/>
                <a:gd name="T17" fmla="*/ 13 h 459"/>
                <a:gd name="T18" fmla="*/ 14 w 556"/>
                <a:gd name="T19" fmla="*/ 44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459">
                  <a:moveTo>
                    <a:pt x="556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556" y="0"/>
                  </a:lnTo>
                  <a:lnTo>
                    <a:pt x="556" y="459"/>
                  </a:lnTo>
                  <a:close/>
                  <a:moveTo>
                    <a:pt x="14" y="445"/>
                  </a:moveTo>
                  <a:lnTo>
                    <a:pt x="542" y="445"/>
                  </a:lnTo>
                  <a:lnTo>
                    <a:pt x="542" y="13"/>
                  </a:lnTo>
                  <a:lnTo>
                    <a:pt x="14" y="13"/>
                  </a:lnTo>
                  <a:lnTo>
                    <a:pt x="14" y="44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6" name="Rectangle 37"/>
            <p:cNvSpPr>
              <a:spLocks noChangeArrowheads="1"/>
            </p:cNvSpPr>
            <p:nvPr/>
          </p:nvSpPr>
          <p:spPr bwMode="auto">
            <a:xfrm>
              <a:off x="3770313" y="4420870"/>
              <a:ext cx="8826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7" name="Oval 38"/>
            <p:cNvSpPr>
              <a:spLocks noChangeArrowheads="1"/>
            </p:cNvSpPr>
            <p:nvPr/>
          </p:nvSpPr>
          <p:spPr bwMode="auto">
            <a:xfrm>
              <a:off x="3848100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8" name="Oval 39"/>
            <p:cNvSpPr>
              <a:spLocks noChangeArrowheads="1"/>
            </p:cNvSpPr>
            <p:nvPr/>
          </p:nvSpPr>
          <p:spPr bwMode="auto">
            <a:xfrm>
              <a:off x="3913188" y="4343083"/>
              <a:ext cx="39687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79" name="Oval 40"/>
            <p:cNvSpPr>
              <a:spLocks noChangeArrowheads="1"/>
            </p:cNvSpPr>
            <p:nvPr/>
          </p:nvSpPr>
          <p:spPr bwMode="auto">
            <a:xfrm>
              <a:off x="3979863" y="4343083"/>
              <a:ext cx="38100" cy="444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0" name="Freeform 41"/>
            <p:cNvSpPr>
              <a:spLocks noEditPoints="1"/>
            </p:cNvSpPr>
            <p:nvPr/>
          </p:nvSpPr>
          <p:spPr bwMode="auto">
            <a:xfrm>
              <a:off x="4013200" y="4525645"/>
              <a:ext cx="392112" cy="396875"/>
            </a:xfrm>
            <a:custGeom>
              <a:avLst/>
              <a:gdLst>
                <a:gd name="T0" fmla="*/ 68 w 71"/>
                <a:gd name="T1" fmla="*/ 30 h 72"/>
                <a:gd name="T2" fmla="*/ 62 w 71"/>
                <a:gd name="T3" fmla="*/ 30 h 72"/>
                <a:gd name="T4" fmla="*/ 58 w 71"/>
                <a:gd name="T5" fmla="*/ 21 h 72"/>
                <a:gd name="T6" fmla="*/ 63 w 71"/>
                <a:gd name="T7" fmla="*/ 17 h 72"/>
                <a:gd name="T8" fmla="*/ 63 w 71"/>
                <a:gd name="T9" fmla="*/ 12 h 72"/>
                <a:gd name="T10" fmla="*/ 59 w 71"/>
                <a:gd name="T11" fmla="*/ 9 h 72"/>
                <a:gd name="T12" fmla="*/ 54 w 71"/>
                <a:gd name="T13" fmla="*/ 9 h 72"/>
                <a:gd name="T14" fmla="*/ 50 w 71"/>
                <a:gd name="T15" fmla="*/ 13 h 72"/>
                <a:gd name="T16" fmla="*/ 42 w 71"/>
                <a:gd name="T17" fmla="*/ 9 h 72"/>
                <a:gd name="T18" fmla="*/ 42 w 71"/>
                <a:gd name="T19" fmla="*/ 4 h 72"/>
                <a:gd name="T20" fmla="*/ 38 w 71"/>
                <a:gd name="T21" fmla="*/ 0 h 72"/>
                <a:gd name="T22" fmla="*/ 33 w 71"/>
                <a:gd name="T23" fmla="*/ 0 h 72"/>
                <a:gd name="T24" fmla="*/ 30 w 71"/>
                <a:gd name="T25" fmla="*/ 4 h 72"/>
                <a:gd name="T26" fmla="*/ 30 w 71"/>
                <a:gd name="T27" fmla="*/ 9 h 72"/>
                <a:gd name="T28" fmla="*/ 21 w 71"/>
                <a:gd name="T29" fmla="*/ 13 h 72"/>
                <a:gd name="T30" fmla="*/ 17 w 71"/>
                <a:gd name="T31" fmla="*/ 9 h 72"/>
                <a:gd name="T32" fmla="*/ 12 w 71"/>
                <a:gd name="T33" fmla="*/ 9 h 72"/>
                <a:gd name="T34" fmla="*/ 9 w 71"/>
                <a:gd name="T35" fmla="*/ 12 h 72"/>
                <a:gd name="T36" fmla="*/ 9 w 71"/>
                <a:gd name="T37" fmla="*/ 17 h 72"/>
                <a:gd name="T38" fmla="*/ 13 w 71"/>
                <a:gd name="T39" fmla="*/ 21 h 72"/>
                <a:gd name="T40" fmla="*/ 9 w 71"/>
                <a:gd name="T41" fmla="*/ 30 h 72"/>
                <a:gd name="T42" fmla="*/ 3 w 71"/>
                <a:gd name="T43" fmla="*/ 30 h 72"/>
                <a:gd name="T44" fmla="*/ 0 w 71"/>
                <a:gd name="T45" fmla="*/ 33 h 72"/>
                <a:gd name="T46" fmla="*/ 0 w 71"/>
                <a:gd name="T47" fmla="*/ 38 h 72"/>
                <a:gd name="T48" fmla="*/ 3 w 71"/>
                <a:gd name="T49" fmla="*/ 42 h 72"/>
                <a:gd name="T50" fmla="*/ 9 w 71"/>
                <a:gd name="T51" fmla="*/ 42 h 72"/>
                <a:gd name="T52" fmla="*/ 13 w 71"/>
                <a:gd name="T53" fmla="*/ 50 h 72"/>
                <a:gd name="T54" fmla="*/ 9 w 71"/>
                <a:gd name="T55" fmla="*/ 54 h 72"/>
                <a:gd name="T56" fmla="*/ 9 w 71"/>
                <a:gd name="T57" fmla="*/ 60 h 72"/>
                <a:gd name="T58" fmla="*/ 12 w 71"/>
                <a:gd name="T59" fmla="*/ 63 h 72"/>
                <a:gd name="T60" fmla="*/ 17 w 71"/>
                <a:gd name="T61" fmla="*/ 63 h 72"/>
                <a:gd name="T62" fmla="*/ 21 w 71"/>
                <a:gd name="T63" fmla="*/ 59 h 72"/>
                <a:gd name="T64" fmla="*/ 30 w 71"/>
                <a:gd name="T65" fmla="*/ 62 h 72"/>
                <a:gd name="T66" fmla="*/ 29 w 71"/>
                <a:gd name="T67" fmla="*/ 68 h 72"/>
                <a:gd name="T68" fmla="*/ 33 w 71"/>
                <a:gd name="T69" fmla="*/ 72 h 72"/>
                <a:gd name="T70" fmla="*/ 38 w 71"/>
                <a:gd name="T71" fmla="*/ 72 h 72"/>
                <a:gd name="T72" fmla="*/ 41 w 71"/>
                <a:gd name="T73" fmla="*/ 68 h 72"/>
                <a:gd name="T74" fmla="*/ 41 w 71"/>
                <a:gd name="T75" fmla="*/ 62 h 72"/>
                <a:gd name="T76" fmla="*/ 50 w 71"/>
                <a:gd name="T77" fmla="*/ 59 h 72"/>
                <a:gd name="T78" fmla="*/ 54 w 71"/>
                <a:gd name="T79" fmla="*/ 63 h 72"/>
                <a:gd name="T80" fmla="*/ 59 w 71"/>
                <a:gd name="T81" fmla="*/ 63 h 72"/>
                <a:gd name="T82" fmla="*/ 62 w 71"/>
                <a:gd name="T83" fmla="*/ 60 h 72"/>
                <a:gd name="T84" fmla="*/ 62 w 71"/>
                <a:gd name="T85" fmla="*/ 54 h 72"/>
                <a:gd name="T86" fmla="*/ 58 w 71"/>
                <a:gd name="T87" fmla="*/ 50 h 72"/>
                <a:gd name="T88" fmla="*/ 62 w 71"/>
                <a:gd name="T89" fmla="*/ 42 h 72"/>
                <a:gd name="T90" fmla="*/ 68 w 71"/>
                <a:gd name="T91" fmla="*/ 42 h 72"/>
                <a:gd name="T92" fmla="*/ 71 w 71"/>
                <a:gd name="T93" fmla="*/ 38 h 72"/>
                <a:gd name="T94" fmla="*/ 71 w 71"/>
                <a:gd name="T95" fmla="*/ 34 h 72"/>
                <a:gd name="T96" fmla="*/ 68 w 71"/>
                <a:gd name="T97" fmla="*/ 30 h 72"/>
                <a:gd name="T98" fmla="*/ 36 w 71"/>
                <a:gd name="T99" fmla="*/ 48 h 72"/>
                <a:gd name="T100" fmla="*/ 24 w 71"/>
                <a:gd name="T101" fmla="*/ 36 h 72"/>
                <a:gd name="T102" fmla="*/ 36 w 71"/>
                <a:gd name="T103" fmla="*/ 24 h 72"/>
                <a:gd name="T104" fmla="*/ 48 w 71"/>
                <a:gd name="T105" fmla="*/ 36 h 72"/>
                <a:gd name="T106" fmla="*/ 36 w 71"/>
                <a:gd name="T10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" h="72">
                  <a:moveTo>
                    <a:pt x="68" y="30"/>
                  </a:moveTo>
                  <a:cubicBezTo>
                    <a:pt x="62" y="30"/>
                    <a:pt x="62" y="30"/>
                    <a:pt x="62" y="30"/>
                  </a:cubicBezTo>
                  <a:cubicBezTo>
                    <a:pt x="61" y="27"/>
                    <a:pt x="60" y="24"/>
                    <a:pt x="58" y="21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4" y="16"/>
                    <a:pt x="64" y="13"/>
                    <a:pt x="63" y="12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7"/>
                    <a:pt x="56" y="7"/>
                    <a:pt x="54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11"/>
                    <a:pt x="45" y="10"/>
                    <a:pt x="42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40" y="0"/>
                    <a:pt x="3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30" y="2"/>
                    <a:pt x="30" y="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7" y="10"/>
                    <a:pt x="24" y="11"/>
                    <a:pt x="21" y="1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7"/>
                    <a:pt x="13" y="7"/>
                    <a:pt x="12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3"/>
                    <a:pt x="7" y="16"/>
                    <a:pt x="9" y="1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0" y="27"/>
                    <a:pt x="9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1" y="42"/>
                    <a:pt x="3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5"/>
                    <a:pt x="11" y="48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7" y="56"/>
                    <a:pt x="7" y="58"/>
                    <a:pt x="9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5" y="64"/>
                    <a:pt x="17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4" y="60"/>
                    <a:pt x="26" y="61"/>
                    <a:pt x="30" y="6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0"/>
                    <a:pt x="31" y="72"/>
                    <a:pt x="33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0" y="72"/>
                    <a:pt x="41" y="70"/>
                    <a:pt x="41" y="68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1"/>
                    <a:pt x="47" y="60"/>
                    <a:pt x="50" y="59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4"/>
                    <a:pt x="58" y="64"/>
                    <a:pt x="59" y="63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4" y="58"/>
                    <a:pt x="64" y="56"/>
                    <a:pt x="62" y="54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0" y="48"/>
                    <a:pt x="61" y="45"/>
                    <a:pt x="62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0" y="42"/>
                    <a:pt x="71" y="40"/>
                    <a:pt x="71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2"/>
                    <a:pt x="70" y="30"/>
                    <a:pt x="68" y="30"/>
                  </a:cubicBezTo>
                  <a:close/>
                  <a:moveTo>
                    <a:pt x="36" y="48"/>
                  </a:moveTo>
                  <a:cubicBezTo>
                    <a:pt x="29" y="48"/>
                    <a:pt x="24" y="42"/>
                    <a:pt x="24" y="36"/>
                  </a:cubicBezTo>
                  <a:cubicBezTo>
                    <a:pt x="24" y="29"/>
                    <a:pt x="29" y="24"/>
                    <a:pt x="36" y="24"/>
                  </a:cubicBezTo>
                  <a:cubicBezTo>
                    <a:pt x="42" y="24"/>
                    <a:pt x="48" y="29"/>
                    <a:pt x="48" y="36"/>
                  </a:cubicBezTo>
                  <a:cubicBezTo>
                    <a:pt x="48" y="42"/>
                    <a:pt x="42" y="48"/>
                    <a:pt x="36" y="4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1" name="Freeform 42"/>
            <p:cNvSpPr>
              <a:spLocks noEditPoints="1"/>
            </p:cNvSpPr>
            <p:nvPr/>
          </p:nvSpPr>
          <p:spPr bwMode="auto">
            <a:xfrm>
              <a:off x="4002088" y="4514533"/>
              <a:ext cx="414337" cy="419100"/>
            </a:xfrm>
            <a:custGeom>
              <a:avLst/>
              <a:gdLst>
                <a:gd name="T0" fmla="*/ 29 w 75"/>
                <a:gd name="T1" fmla="*/ 70 h 76"/>
                <a:gd name="T2" fmla="*/ 20 w 75"/>
                <a:gd name="T3" fmla="*/ 66 h 76"/>
                <a:gd name="T4" fmla="*/ 7 w 75"/>
                <a:gd name="T5" fmla="*/ 59 h 76"/>
                <a:gd name="T6" fmla="*/ 10 w 75"/>
                <a:gd name="T7" fmla="*/ 46 h 76"/>
                <a:gd name="T8" fmla="*/ 0 w 75"/>
                <a:gd name="T9" fmla="*/ 40 h 76"/>
                <a:gd name="T10" fmla="*/ 10 w 75"/>
                <a:gd name="T11" fmla="*/ 30 h 76"/>
                <a:gd name="T12" fmla="*/ 8 w 75"/>
                <a:gd name="T13" fmla="*/ 16 h 76"/>
                <a:gd name="T14" fmla="*/ 21 w 75"/>
                <a:gd name="T15" fmla="*/ 9 h 76"/>
                <a:gd name="T16" fmla="*/ 30 w 75"/>
                <a:gd name="T17" fmla="*/ 6 h 76"/>
                <a:gd name="T18" fmla="*/ 46 w 75"/>
                <a:gd name="T19" fmla="*/ 6 h 76"/>
                <a:gd name="T20" fmla="*/ 55 w 75"/>
                <a:gd name="T21" fmla="*/ 9 h 76"/>
                <a:gd name="T22" fmla="*/ 68 w 75"/>
                <a:gd name="T23" fmla="*/ 17 h 76"/>
                <a:gd name="T24" fmla="*/ 65 w 75"/>
                <a:gd name="T25" fmla="*/ 30 h 76"/>
                <a:gd name="T26" fmla="*/ 75 w 75"/>
                <a:gd name="T27" fmla="*/ 40 h 76"/>
                <a:gd name="T28" fmla="*/ 65 w 75"/>
                <a:gd name="T29" fmla="*/ 46 h 76"/>
                <a:gd name="T30" fmla="*/ 66 w 75"/>
                <a:gd name="T31" fmla="*/ 63 h 76"/>
                <a:gd name="T32" fmla="*/ 52 w 75"/>
                <a:gd name="T33" fmla="*/ 63 h 76"/>
                <a:gd name="T34" fmla="*/ 40 w 75"/>
                <a:gd name="T35" fmla="*/ 76 h 76"/>
                <a:gd name="T36" fmla="*/ 32 w 75"/>
                <a:gd name="T37" fmla="*/ 62 h 76"/>
                <a:gd name="T38" fmla="*/ 35 w 75"/>
                <a:gd name="T39" fmla="*/ 72 h 76"/>
                <a:gd name="T40" fmla="*/ 40 w 75"/>
                <a:gd name="T41" fmla="*/ 72 h 76"/>
                <a:gd name="T42" fmla="*/ 43 w 75"/>
                <a:gd name="T43" fmla="*/ 62 h 76"/>
                <a:gd name="T44" fmla="*/ 57 w 75"/>
                <a:gd name="T45" fmla="*/ 63 h 76"/>
                <a:gd name="T46" fmla="*/ 63 w 75"/>
                <a:gd name="T47" fmla="*/ 58 h 76"/>
                <a:gd name="T48" fmla="*/ 62 w 75"/>
                <a:gd name="T49" fmla="*/ 43 h 76"/>
                <a:gd name="T50" fmla="*/ 71 w 75"/>
                <a:gd name="T51" fmla="*/ 40 h 76"/>
                <a:gd name="T52" fmla="*/ 62 w 75"/>
                <a:gd name="T53" fmla="*/ 34 h 76"/>
                <a:gd name="T54" fmla="*/ 58 w 75"/>
                <a:gd name="T55" fmla="*/ 23 h 76"/>
                <a:gd name="T56" fmla="*/ 63 w 75"/>
                <a:gd name="T57" fmla="*/ 15 h 76"/>
                <a:gd name="T58" fmla="*/ 52 w 75"/>
                <a:gd name="T59" fmla="*/ 18 h 76"/>
                <a:gd name="T60" fmla="*/ 42 w 75"/>
                <a:gd name="T61" fmla="*/ 13 h 76"/>
                <a:gd name="T62" fmla="*/ 35 w 75"/>
                <a:gd name="T63" fmla="*/ 4 h 76"/>
                <a:gd name="T64" fmla="*/ 32 w 75"/>
                <a:gd name="T65" fmla="*/ 13 h 76"/>
                <a:gd name="T66" fmla="*/ 18 w 75"/>
                <a:gd name="T67" fmla="*/ 12 h 76"/>
                <a:gd name="T68" fmla="*/ 12 w 75"/>
                <a:gd name="T69" fmla="*/ 16 h 76"/>
                <a:gd name="T70" fmla="*/ 16 w 75"/>
                <a:gd name="T71" fmla="*/ 24 h 76"/>
                <a:gd name="T72" fmla="*/ 5 w 75"/>
                <a:gd name="T73" fmla="*/ 34 h 76"/>
                <a:gd name="T74" fmla="*/ 4 w 75"/>
                <a:gd name="T75" fmla="*/ 41 h 76"/>
                <a:gd name="T76" fmla="*/ 13 w 75"/>
                <a:gd name="T77" fmla="*/ 43 h 76"/>
                <a:gd name="T78" fmla="*/ 12 w 75"/>
                <a:gd name="T79" fmla="*/ 58 h 76"/>
                <a:gd name="T80" fmla="*/ 15 w 75"/>
                <a:gd name="T81" fmla="*/ 63 h 76"/>
                <a:gd name="T82" fmla="*/ 38 w 75"/>
                <a:gd name="T83" fmla="*/ 52 h 76"/>
                <a:gd name="T84" fmla="*/ 52 w 75"/>
                <a:gd name="T85" fmla="*/ 38 h 76"/>
                <a:gd name="T86" fmla="*/ 28 w 75"/>
                <a:gd name="T87" fmla="*/ 38 h 76"/>
                <a:gd name="T88" fmla="*/ 38 w 75"/>
                <a:gd name="T89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6">
                  <a:moveTo>
                    <a:pt x="40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29" y="73"/>
                    <a:pt x="29" y="70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5"/>
                    <a:pt x="25" y="64"/>
                    <a:pt x="23" y="63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18" y="68"/>
                    <a:pt x="14" y="68"/>
                    <a:pt x="12" y="6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2"/>
                    <a:pt x="7" y="60"/>
                    <a:pt x="7" y="59"/>
                  </a:cubicBezTo>
                  <a:cubicBezTo>
                    <a:pt x="7" y="57"/>
                    <a:pt x="8" y="56"/>
                    <a:pt x="9" y="5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0"/>
                    <a:pt x="10" y="48"/>
                    <a:pt x="1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6"/>
                    <a:pt x="2" y="45"/>
                    <a:pt x="1" y="44"/>
                  </a:cubicBezTo>
                  <a:cubicBezTo>
                    <a:pt x="0" y="43"/>
                    <a:pt x="0" y="41"/>
                    <a:pt x="0" y="4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2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6"/>
                    <a:pt x="12" y="2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9"/>
                    <a:pt x="8" y="18"/>
                    <a:pt x="8" y="16"/>
                  </a:cubicBezTo>
                  <a:cubicBezTo>
                    <a:pt x="8" y="15"/>
                    <a:pt x="8" y="13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5" y="7"/>
                    <a:pt x="18" y="7"/>
                    <a:pt x="21" y="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11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32" y="0"/>
                    <a:pt x="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6" y="2"/>
                    <a:pt x="46" y="6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11"/>
                    <a:pt x="50" y="11"/>
                    <a:pt x="52" y="1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7"/>
                    <a:pt x="61" y="7"/>
                    <a:pt x="63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4"/>
                    <a:pt x="68" y="15"/>
                    <a:pt x="68" y="17"/>
                  </a:cubicBezTo>
                  <a:cubicBezTo>
                    <a:pt x="68" y="18"/>
                    <a:pt x="67" y="20"/>
                    <a:pt x="66" y="21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4" y="26"/>
                    <a:pt x="65" y="28"/>
                    <a:pt x="6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3" y="30"/>
                    <a:pt x="75" y="32"/>
                    <a:pt x="75" y="36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3"/>
                    <a:pt x="73" y="46"/>
                    <a:pt x="70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8"/>
                    <a:pt x="64" y="50"/>
                    <a:pt x="63" y="52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7"/>
                    <a:pt x="68" y="61"/>
                    <a:pt x="66" y="63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1" y="68"/>
                    <a:pt x="57" y="68"/>
                    <a:pt x="55" y="6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0" y="64"/>
                    <a:pt x="48" y="65"/>
                    <a:pt x="45" y="66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3"/>
                    <a:pt x="43" y="76"/>
                    <a:pt x="40" y="76"/>
                  </a:cubicBezTo>
                  <a:close/>
                  <a:moveTo>
                    <a:pt x="23" y="58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27" y="60"/>
                    <a:pt x="29" y="62"/>
                    <a:pt x="32" y="62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4" y="72"/>
                    <a:pt x="35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1" y="72"/>
                    <a:pt x="41" y="71"/>
                    <a:pt x="41" y="7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6" y="62"/>
                    <a:pt x="48" y="60"/>
                    <a:pt x="51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8" y="64"/>
                    <a:pt x="59" y="64"/>
                    <a:pt x="60" y="63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60"/>
                    <a:pt x="64" y="58"/>
                    <a:pt x="63" y="5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49"/>
                    <a:pt x="61" y="46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0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0"/>
                    <a:pt x="60" y="27"/>
                    <a:pt x="59" y="25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4" y="17"/>
                    <a:pt x="64" y="17"/>
                  </a:cubicBezTo>
                  <a:cubicBezTo>
                    <a:pt x="64" y="16"/>
                    <a:pt x="63" y="16"/>
                    <a:pt x="63" y="1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7" y="1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1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4"/>
                    <a:pt x="27" y="15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1"/>
                    <a:pt x="16" y="11"/>
                    <a:pt x="15" y="1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7"/>
                    <a:pt x="14" y="29"/>
                    <a:pt x="13" y="3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2"/>
                    <a:pt x="5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6"/>
                    <a:pt x="15" y="49"/>
                    <a:pt x="16" y="51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9"/>
                  </a:cubicBezTo>
                  <a:cubicBezTo>
                    <a:pt x="11" y="59"/>
                    <a:pt x="12" y="60"/>
                    <a:pt x="12" y="60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4"/>
                    <a:pt x="17" y="64"/>
                    <a:pt x="18" y="63"/>
                  </a:cubicBezTo>
                  <a:lnTo>
                    <a:pt x="23" y="58"/>
                  </a:lnTo>
                  <a:close/>
                  <a:moveTo>
                    <a:pt x="38" y="52"/>
                  </a:moveTo>
                  <a:cubicBezTo>
                    <a:pt x="30" y="52"/>
                    <a:pt x="24" y="46"/>
                    <a:pt x="24" y="38"/>
                  </a:cubicBez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2" y="30"/>
                    <a:pt x="52" y="38"/>
                  </a:cubicBezTo>
                  <a:cubicBezTo>
                    <a:pt x="52" y="46"/>
                    <a:pt x="45" y="52"/>
                    <a:pt x="38" y="52"/>
                  </a:cubicBezTo>
                  <a:close/>
                  <a:moveTo>
                    <a:pt x="38" y="28"/>
                  </a:moveTo>
                  <a:cubicBezTo>
                    <a:pt x="32" y="28"/>
                    <a:pt x="28" y="32"/>
                    <a:pt x="28" y="38"/>
                  </a:cubicBezTo>
                  <a:cubicBezTo>
                    <a:pt x="28" y="43"/>
                    <a:pt x="32" y="48"/>
                    <a:pt x="38" y="48"/>
                  </a:cubicBezTo>
                  <a:cubicBezTo>
                    <a:pt x="43" y="48"/>
                    <a:pt x="48" y="43"/>
                    <a:pt x="48" y="38"/>
                  </a:cubicBezTo>
                  <a:cubicBezTo>
                    <a:pt x="48" y="32"/>
                    <a:pt x="43" y="28"/>
                    <a:pt x="38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2" name="Freeform 43"/>
            <p:cNvSpPr/>
            <p:nvPr/>
          </p:nvSpPr>
          <p:spPr bwMode="auto">
            <a:xfrm>
              <a:off x="4222750" y="4768533"/>
              <a:ext cx="82550" cy="66675"/>
            </a:xfrm>
            <a:custGeom>
              <a:avLst/>
              <a:gdLst>
                <a:gd name="T0" fmla="*/ 2 w 15"/>
                <a:gd name="T1" fmla="*/ 12 h 12"/>
                <a:gd name="T2" fmla="*/ 1 w 15"/>
                <a:gd name="T3" fmla="*/ 10 h 12"/>
                <a:gd name="T4" fmla="*/ 2 w 15"/>
                <a:gd name="T5" fmla="*/ 9 h 12"/>
                <a:gd name="T6" fmla="*/ 12 w 15"/>
                <a:gd name="T7" fmla="*/ 1 h 12"/>
                <a:gd name="T8" fmla="*/ 14 w 15"/>
                <a:gd name="T9" fmla="*/ 0 h 12"/>
                <a:gd name="T10" fmla="*/ 14 w 15"/>
                <a:gd name="T11" fmla="*/ 2 h 12"/>
                <a:gd name="T12" fmla="*/ 2 w 15"/>
                <a:gd name="T13" fmla="*/ 11 h 12"/>
                <a:gd name="T14" fmla="*/ 2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2" y="12"/>
                  </a:moveTo>
                  <a:cubicBezTo>
                    <a:pt x="1" y="12"/>
                    <a:pt x="1" y="11"/>
                    <a:pt x="1" y="10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6" y="7"/>
                    <a:pt x="9" y="4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1"/>
                    <a:pt x="14" y="2"/>
                  </a:cubicBezTo>
                  <a:cubicBezTo>
                    <a:pt x="12" y="7"/>
                    <a:pt x="7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3" name="Freeform 44"/>
            <p:cNvSpPr/>
            <p:nvPr/>
          </p:nvSpPr>
          <p:spPr bwMode="auto">
            <a:xfrm>
              <a:off x="4102100" y="4614545"/>
              <a:ext cx="93662" cy="87313"/>
            </a:xfrm>
            <a:custGeom>
              <a:avLst/>
              <a:gdLst>
                <a:gd name="T0" fmla="*/ 1 w 17"/>
                <a:gd name="T1" fmla="*/ 16 h 16"/>
                <a:gd name="T2" fmla="*/ 1 w 17"/>
                <a:gd name="T3" fmla="*/ 16 h 16"/>
                <a:gd name="T4" fmla="*/ 0 w 17"/>
                <a:gd name="T5" fmla="*/ 14 h 16"/>
                <a:gd name="T6" fmla="*/ 15 w 17"/>
                <a:gd name="T7" fmla="*/ 0 h 16"/>
                <a:gd name="T8" fmla="*/ 17 w 17"/>
                <a:gd name="T9" fmla="*/ 1 h 16"/>
                <a:gd name="T10" fmla="*/ 16 w 17"/>
                <a:gd name="T11" fmla="*/ 3 h 16"/>
                <a:gd name="T12" fmla="*/ 3 w 17"/>
                <a:gd name="T13" fmla="*/ 15 h 16"/>
                <a:gd name="T14" fmla="*/ 1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2" y="7"/>
                    <a:pt x="8" y="2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0" y="4"/>
                    <a:pt x="5" y="9"/>
                    <a:pt x="3" y="15"/>
                  </a:cubicBezTo>
                  <a:cubicBezTo>
                    <a:pt x="3" y="15"/>
                    <a:pt x="2" y="16"/>
                    <a:pt x="1" y="1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701946" y="5487628"/>
            <a:ext cx="2250579" cy="423460"/>
            <a:chOff x="4918075" y="5325745"/>
            <a:chExt cx="2117725" cy="398463"/>
          </a:xfrm>
        </p:grpSpPr>
        <p:sp>
          <p:nvSpPr>
            <p:cNvPr id="185" name="Rectangle 45"/>
            <p:cNvSpPr>
              <a:spLocks noChangeArrowheads="1"/>
            </p:cNvSpPr>
            <p:nvPr/>
          </p:nvSpPr>
          <p:spPr bwMode="auto">
            <a:xfrm>
              <a:off x="4918075" y="5347970"/>
              <a:ext cx="2095500" cy="3762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6" name="Rectangle 46"/>
            <p:cNvSpPr>
              <a:spLocks noChangeArrowheads="1"/>
            </p:cNvSpPr>
            <p:nvPr/>
          </p:nvSpPr>
          <p:spPr bwMode="auto">
            <a:xfrm>
              <a:off x="4918075" y="5568633"/>
              <a:ext cx="2095500" cy="155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7" name="Freeform 47"/>
            <p:cNvSpPr>
              <a:spLocks noEditPoints="1"/>
            </p:cNvSpPr>
            <p:nvPr/>
          </p:nvSpPr>
          <p:spPr bwMode="auto">
            <a:xfrm>
              <a:off x="4918075" y="5325745"/>
              <a:ext cx="2117725" cy="398463"/>
            </a:xfrm>
            <a:custGeom>
              <a:avLst/>
              <a:gdLst>
                <a:gd name="T0" fmla="*/ 1334 w 1334"/>
                <a:gd name="T1" fmla="*/ 251 h 251"/>
                <a:gd name="T2" fmla="*/ 0 w 1334"/>
                <a:gd name="T3" fmla="*/ 251 h 251"/>
                <a:gd name="T4" fmla="*/ 0 w 1334"/>
                <a:gd name="T5" fmla="*/ 0 h 251"/>
                <a:gd name="T6" fmla="*/ 1334 w 1334"/>
                <a:gd name="T7" fmla="*/ 0 h 251"/>
                <a:gd name="T8" fmla="*/ 1334 w 1334"/>
                <a:gd name="T9" fmla="*/ 251 h 251"/>
                <a:gd name="T10" fmla="*/ 14 w 1334"/>
                <a:gd name="T11" fmla="*/ 237 h 251"/>
                <a:gd name="T12" fmla="*/ 1320 w 1334"/>
                <a:gd name="T13" fmla="*/ 237 h 251"/>
                <a:gd name="T14" fmla="*/ 1320 w 1334"/>
                <a:gd name="T15" fmla="*/ 14 h 251"/>
                <a:gd name="T16" fmla="*/ 14 w 1334"/>
                <a:gd name="T17" fmla="*/ 14 h 251"/>
                <a:gd name="T18" fmla="*/ 14 w 1334"/>
                <a:gd name="T19" fmla="*/ 2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251">
                  <a:moveTo>
                    <a:pt x="1334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1334" y="0"/>
                  </a:lnTo>
                  <a:lnTo>
                    <a:pt x="1334" y="251"/>
                  </a:lnTo>
                  <a:close/>
                  <a:moveTo>
                    <a:pt x="14" y="237"/>
                  </a:moveTo>
                  <a:lnTo>
                    <a:pt x="1320" y="237"/>
                  </a:lnTo>
                  <a:lnTo>
                    <a:pt x="1320" y="14"/>
                  </a:lnTo>
                  <a:lnTo>
                    <a:pt x="14" y="14"/>
                  </a:lnTo>
                  <a:lnTo>
                    <a:pt x="14" y="23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8" name="Rectangle 48"/>
            <p:cNvSpPr>
              <a:spLocks noChangeArrowheads="1"/>
            </p:cNvSpPr>
            <p:nvPr/>
          </p:nvSpPr>
          <p:spPr bwMode="auto">
            <a:xfrm>
              <a:off x="5027613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89" name="Rectangle 49"/>
            <p:cNvSpPr>
              <a:spLocks noChangeArrowheads="1"/>
            </p:cNvSpPr>
            <p:nvPr/>
          </p:nvSpPr>
          <p:spPr bwMode="auto">
            <a:xfrm>
              <a:off x="51387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0" name="Rectangle 50"/>
            <p:cNvSpPr>
              <a:spLocks noChangeArrowheads="1"/>
            </p:cNvSpPr>
            <p:nvPr/>
          </p:nvSpPr>
          <p:spPr bwMode="auto">
            <a:xfrm>
              <a:off x="524827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1" name="Rectangle 51"/>
            <p:cNvSpPr>
              <a:spLocks noChangeArrowheads="1"/>
            </p:cNvSpPr>
            <p:nvPr/>
          </p:nvSpPr>
          <p:spPr bwMode="auto">
            <a:xfrm>
              <a:off x="5359400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2" name="Rectangle 52"/>
            <p:cNvSpPr>
              <a:spLocks noChangeArrowheads="1"/>
            </p:cNvSpPr>
            <p:nvPr/>
          </p:nvSpPr>
          <p:spPr bwMode="auto">
            <a:xfrm>
              <a:off x="5468938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3" name="Rectangle 53"/>
            <p:cNvSpPr>
              <a:spLocks noChangeArrowheads="1"/>
            </p:cNvSpPr>
            <p:nvPr/>
          </p:nvSpPr>
          <p:spPr bwMode="auto">
            <a:xfrm>
              <a:off x="5580063" y="5325745"/>
              <a:ext cx="20637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4" name="Rectangle 54"/>
            <p:cNvSpPr>
              <a:spLocks noChangeArrowheads="1"/>
            </p:cNvSpPr>
            <p:nvPr/>
          </p:nvSpPr>
          <p:spPr bwMode="auto">
            <a:xfrm>
              <a:off x="568960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5" name="Rectangle 55"/>
            <p:cNvSpPr>
              <a:spLocks noChangeArrowheads="1"/>
            </p:cNvSpPr>
            <p:nvPr/>
          </p:nvSpPr>
          <p:spPr bwMode="auto">
            <a:xfrm>
              <a:off x="579913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6" name="Rectangle 56"/>
            <p:cNvSpPr>
              <a:spLocks noChangeArrowheads="1"/>
            </p:cNvSpPr>
            <p:nvPr/>
          </p:nvSpPr>
          <p:spPr bwMode="auto">
            <a:xfrm>
              <a:off x="59102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7" name="Rectangle 57"/>
            <p:cNvSpPr>
              <a:spLocks noChangeArrowheads="1"/>
            </p:cNvSpPr>
            <p:nvPr/>
          </p:nvSpPr>
          <p:spPr bwMode="auto">
            <a:xfrm>
              <a:off x="601980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8" name="Rectangle 58"/>
            <p:cNvSpPr>
              <a:spLocks noChangeArrowheads="1"/>
            </p:cNvSpPr>
            <p:nvPr/>
          </p:nvSpPr>
          <p:spPr bwMode="auto">
            <a:xfrm>
              <a:off x="61309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199" name="Rectangle 59"/>
            <p:cNvSpPr>
              <a:spLocks noChangeArrowheads="1"/>
            </p:cNvSpPr>
            <p:nvPr/>
          </p:nvSpPr>
          <p:spPr bwMode="auto">
            <a:xfrm>
              <a:off x="624046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0" name="Rectangle 60"/>
            <p:cNvSpPr>
              <a:spLocks noChangeArrowheads="1"/>
            </p:cNvSpPr>
            <p:nvPr/>
          </p:nvSpPr>
          <p:spPr bwMode="auto">
            <a:xfrm>
              <a:off x="63515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1" name="Rectangle 61"/>
            <p:cNvSpPr>
              <a:spLocks noChangeArrowheads="1"/>
            </p:cNvSpPr>
            <p:nvPr/>
          </p:nvSpPr>
          <p:spPr bwMode="auto">
            <a:xfrm>
              <a:off x="6461125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2" name="Rectangle 62"/>
            <p:cNvSpPr>
              <a:spLocks noChangeArrowheads="1"/>
            </p:cNvSpPr>
            <p:nvPr/>
          </p:nvSpPr>
          <p:spPr bwMode="auto">
            <a:xfrm>
              <a:off x="6572250" y="5325745"/>
              <a:ext cx="22225" cy="1778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3" name="Rectangle 63"/>
            <p:cNvSpPr>
              <a:spLocks noChangeArrowheads="1"/>
            </p:cNvSpPr>
            <p:nvPr/>
          </p:nvSpPr>
          <p:spPr bwMode="auto">
            <a:xfrm>
              <a:off x="6681788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4" name="Rectangle 64"/>
            <p:cNvSpPr>
              <a:spLocks noChangeArrowheads="1"/>
            </p:cNvSpPr>
            <p:nvPr/>
          </p:nvSpPr>
          <p:spPr bwMode="auto">
            <a:xfrm>
              <a:off x="6792913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05" name="Rectangle 65"/>
            <p:cNvSpPr>
              <a:spLocks noChangeArrowheads="1"/>
            </p:cNvSpPr>
            <p:nvPr/>
          </p:nvSpPr>
          <p:spPr bwMode="auto">
            <a:xfrm>
              <a:off x="6902450" y="5325745"/>
              <a:ext cx="22225" cy="88900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sp>
        <p:nvSpPr>
          <p:cNvPr id="206" name="Freeform 66"/>
          <p:cNvSpPr/>
          <p:nvPr/>
        </p:nvSpPr>
        <p:spPr bwMode="auto">
          <a:xfrm>
            <a:off x="11198840" y="4111900"/>
            <a:ext cx="187267" cy="23619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sp>
        <p:nvSpPr>
          <p:cNvPr id="207" name="Freeform 71"/>
          <p:cNvSpPr/>
          <p:nvPr/>
        </p:nvSpPr>
        <p:spPr bwMode="auto">
          <a:xfrm>
            <a:off x="11244392" y="4182758"/>
            <a:ext cx="187267" cy="21933"/>
          </a:xfrm>
          <a:custGeom>
            <a:avLst/>
            <a:gdLst>
              <a:gd name="T0" fmla="*/ 30 w 32"/>
              <a:gd name="T1" fmla="*/ 4 h 4"/>
              <a:gd name="T2" fmla="*/ 2 w 32"/>
              <a:gd name="T3" fmla="*/ 4 h 4"/>
              <a:gd name="T4" fmla="*/ 0 w 32"/>
              <a:gd name="T5" fmla="*/ 2 h 4"/>
              <a:gd name="T6" fmla="*/ 2 w 32"/>
              <a:gd name="T7" fmla="*/ 0 h 4"/>
              <a:gd name="T8" fmla="*/ 30 w 32"/>
              <a:gd name="T9" fmla="*/ 0 h 4"/>
              <a:gd name="T10" fmla="*/ 32 w 32"/>
              <a:gd name="T11" fmla="*/ 2 h 4"/>
              <a:gd name="T12" fmla="*/ 30 w 32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4">
                <a:moveTo>
                  <a:pt x="30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3"/>
                  <a:pt x="31" y="4"/>
                  <a:pt x="30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grpSp>
        <p:nvGrpSpPr>
          <p:cNvPr id="208" name="组合 207"/>
          <p:cNvGrpSpPr/>
          <p:nvPr/>
        </p:nvGrpSpPr>
        <p:grpSpPr>
          <a:xfrm>
            <a:off x="11361442" y="4329566"/>
            <a:ext cx="673149" cy="528059"/>
            <a:chOff x="7421563" y="4177983"/>
            <a:chExt cx="633412" cy="496887"/>
          </a:xfrm>
        </p:grpSpPr>
        <p:sp>
          <p:nvSpPr>
            <p:cNvPr id="209" name="Freeform 67"/>
            <p:cNvSpPr/>
            <p:nvPr/>
          </p:nvSpPr>
          <p:spPr bwMode="auto">
            <a:xfrm>
              <a:off x="7466013" y="4222433"/>
              <a:ext cx="65087" cy="22225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0" name="Freeform 70"/>
            <p:cNvSpPr/>
            <p:nvPr/>
          </p:nvSpPr>
          <p:spPr bwMode="auto">
            <a:xfrm>
              <a:off x="7421563" y="4354195"/>
              <a:ext cx="131762" cy="22225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1" name="Freeform 74"/>
            <p:cNvSpPr/>
            <p:nvPr/>
          </p:nvSpPr>
          <p:spPr bwMode="auto">
            <a:xfrm>
              <a:off x="7497763" y="4177983"/>
              <a:ext cx="552450" cy="149225"/>
            </a:xfrm>
            <a:custGeom>
              <a:avLst/>
              <a:gdLst>
                <a:gd name="T0" fmla="*/ 337 w 348"/>
                <a:gd name="T1" fmla="*/ 94 h 94"/>
                <a:gd name="T2" fmla="*/ 317 w 348"/>
                <a:gd name="T3" fmla="*/ 14 h 94"/>
                <a:gd name="T4" fmla="*/ 35 w 348"/>
                <a:gd name="T5" fmla="*/ 14 h 94"/>
                <a:gd name="T6" fmla="*/ 14 w 348"/>
                <a:gd name="T7" fmla="*/ 94 h 94"/>
                <a:gd name="T8" fmla="*/ 0 w 348"/>
                <a:gd name="T9" fmla="*/ 90 h 94"/>
                <a:gd name="T10" fmla="*/ 25 w 348"/>
                <a:gd name="T11" fmla="*/ 0 h 94"/>
                <a:gd name="T12" fmla="*/ 327 w 348"/>
                <a:gd name="T13" fmla="*/ 0 h 94"/>
                <a:gd name="T14" fmla="*/ 348 w 348"/>
                <a:gd name="T15" fmla="*/ 90 h 94"/>
                <a:gd name="T16" fmla="*/ 337 w 348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94">
                  <a:moveTo>
                    <a:pt x="337" y="94"/>
                  </a:moveTo>
                  <a:lnTo>
                    <a:pt x="317" y="14"/>
                  </a:lnTo>
                  <a:lnTo>
                    <a:pt x="35" y="14"/>
                  </a:lnTo>
                  <a:lnTo>
                    <a:pt x="14" y="94"/>
                  </a:lnTo>
                  <a:lnTo>
                    <a:pt x="0" y="90"/>
                  </a:lnTo>
                  <a:lnTo>
                    <a:pt x="25" y="0"/>
                  </a:lnTo>
                  <a:lnTo>
                    <a:pt x="327" y="0"/>
                  </a:lnTo>
                  <a:lnTo>
                    <a:pt x="348" y="90"/>
                  </a:lnTo>
                  <a:lnTo>
                    <a:pt x="337" y="9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2" name="Freeform 75"/>
            <p:cNvSpPr/>
            <p:nvPr/>
          </p:nvSpPr>
          <p:spPr bwMode="auto">
            <a:xfrm>
              <a:off x="7653338" y="4184333"/>
              <a:ext cx="53975" cy="142875"/>
            </a:xfrm>
            <a:custGeom>
              <a:avLst/>
              <a:gdLst>
                <a:gd name="T0" fmla="*/ 14 w 34"/>
                <a:gd name="T1" fmla="*/ 90 h 90"/>
                <a:gd name="T2" fmla="*/ 0 w 34"/>
                <a:gd name="T3" fmla="*/ 86 h 90"/>
                <a:gd name="T4" fmla="*/ 21 w 34"/>
                <a:gd name="T5" fmla="*/ 0 h 90"/>
                <a:gd name="T6" fmla="*/ 34 w 34"/>
                <a:gd name="T7" fmla="*/ 3 h 90"/>
                <a:gd name="T8" fmla="*/ 14 w 34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0">
                  <a:moveTo>
                    <a:pt x="14" y="90"/>
                  </a:moveTo>
                  <a:lnTo>
                    <a:pt x="0" y="86"/>
                  </a:lnTo>
                  <a:lnTo>
                    <a:pt x="21" y="0"/>
                  </a:lnTo>
                  <a:lnTo>
                    <a:pt x="34" y="3"/>
                  </a:lnTo>
                  <a:lnTo>
                    <a:pt x="14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3" name="Freeform 76"/>
            <p:cNvSpPr/>
            <p:nvPr/>
          </p:nvSpPr>
          <p:spPr bwMode="auto">
            <a:xfrm>
              <a:off x="7823200" y="4184333"/>
              <a:ext cx="55562" cy="142875"/>
            </a:xfrm>
            <a:custGeom>
              <a:avLst/>
              <a:gdLst>
                <a:gd name="T0" fmla="*/ 25 w 35"/>
                <a:gd name="T1" fmla="*/ 90 h 90"/>
                <a:gd name="T2" fmla="*/ 0 w 35"/>
                <a:gd name="T3" fmla="*/ 3 h 90"/>
                <a:gd name="T4" fmla="*/ 14 w 35"/>
                <a:gd name="T5" fmla="*/ 0 h 90"/>
                <a:gd name="T6" fmla="*/ 35 w 35"/>
                <a:gd name="T7" fmla="*/ 86 h 90"/>
                <a:gd name="T8" fmla="*/ 25 w 3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0">
                  <a:moveTo>
                    <a:pt x="25" y="90"/>
                  </a:moveTo>
                  <a:lnTo>
                    <a:pt x="0" y="3"/>
                  </a:lnTo>
                  <a:lnTo>
                    <a:pt x="14" y="0"/>
                  </a:lnTo>
                  <a:lnTo>
                    <a:pt x="35" y="86"/>
                  </a:lnTo>
                  <a:lnTo>
                    <a:pt x="25" y="9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4" name="Freeform 77"/>
            <p:cNvSpPr/>
            <p:nvPr/>
          </p:nvSpPr>
          <p:spPr bwMode="auto">
            <a:xfrm>
              <a:off x="7504113" y="4316095"/>
              <a:ext cx="546100" cy="358775"/>
            </a:xfrm>
            <a:custGeom>
              <a:avLst/>
              <a:gdLst>
                <a:gd name="T0" fmla="*/ 167 w 344"/>
                <a:gd name="T1" fmla="*/ 226 h 226"/>
                <a:gd name="T2" fmla="*/ 0 w 344"/>
                <a:gd name="T3" fmla="*/ 10 h 226"/>
                <a:gd name="T4" fmla="*/ 10 w 344"/>
                <a:gd name="T5" fmla="*/ 0 h 226"/>
                <a:gd name="T6" fmla="*/ 167 w 344"/>
                <a:gd name="T7" fmla="*/ 205 h 226"/>
                <a:gd name="T8" fmla="*/ 333 w 344"/>
                <a:gd name="T9" fmla="*/ 0 h 226"/>
                <a:gd name="T10" fmla="*/ 344 w 344"/>
                <a:gd name="T11" fmla="*/ 10 h 226"/>
                <a:gd name="T12" fmla="*/ 167 w 344"/>
                <a:gd name="T1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6">
                  <a:moveTo>
                    <a:pt x="167" y="226"/>
                  </a:moveTo>
                  <a:lnTo>
                    <a:pt x="0" y="10"/>
                  </a:lnTo>
                  <a:lnTo>
                    <a:pt x="10" y="0"/>
                  </a:lnTo>
                  <a:lnTo>
                    <a:pt x="167" y="205"/>
                  </a:lnTo>
                  <a:lnTo>
                    <a:pt x="333" y="0"/>
                  </a:lnTo>
                  <a:lnTo>
                    <a:pt x="344" y="10"/>
                  </a:lnTo>
                  <a:lnTo>
                    <a:pt x="167" y="22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5" name="Freeform 78"/>
            <p:cNvSpPr/>
            <p:nvPr/>
          </p:nvSpPr>
          <p:spPr bwMode="auto">
            <a:xfrm>
              <a:off x="7646988" y="4320858"/>
              <a:ext cx="133350" cy="338138"/>
            </a:xfrm>
            <a:custGeom>
              <a:avLst/>
              <a:gdLst>
                <a:gd name="T0" fmla="*/ 70 w 84"/>
                <a:gd name="T1" fmla="*/ 213 h 213"/>
                <a:gd name="T2" fmla="*/ 0 w 84"/>
                <a:gd name="T3" fmla="*/ 4 h 213"/>
                <a:gd name="T4" fmla="*/ 14 w 84"/>
                <a:gd name="T5" fmla="*/ 0 h 213"/>
                <a:gd name="T6" fmla="*/ 84 w 84"/>
                <a:gd name="T7" fmla="*/ 209 h 213"/>
                <a:gd name="T8" fmla="*/ 70 w 84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13">
                  <a:moveTo>
                    <a:pt x="70" y="213"/>
                  </a:moveTo>
                  <a:lnTo>
                    <a:pt x="0" y="4"/>
                  </a:lnTo>
                  <a:lnTo>
                    <a:pt x="14" y="0"/>
                  </a:lnTo>
                  <a:lnTo>
                    <a:pt x="84" y="209"/>
                  </a:lnTo>
                  <a:lnTo>
                    <a:pt x="70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6" name="Freeform 79"/>
            <p:cNvSpPr/>
            <p:nvPr/>
          </p:nvSpPr>
          <p:spPr bwMode="auto">
            <a:xfrm>
              <a:off x="7758113" y="4320858"/>
              <a:ext cx="120650" cy="338138"/>
            </a:xfrm>
            <a:custGeom>
              <a:avLst/>
              <a:gdLst>
                <a:gd name="T0" fmla="*/ 14 w 76"/>
                <a:gd name="T1" fmla="*/ 213 h 213"/>
                <a:gd name="T2" fmla="*/ 0 w 76"/>
                <a:gd name="T3" fmla="*/ 209 h 213"/>
                <a:gd name="T4" fmla="*/ 66 w 76"/>
                <a:gd name="T5" fmla="*/ 0 h 213"/>
                <a:gd name="T6" fmla="*/ 76 w 76"/>
                <a:gd name="T7" fmla="*/ 4 h 213"/>
                <a:gd name="T8" fmla="*/ 14 w 76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13">
                  <a:moveTo>
                    <a:pt x="14" y="213"/>
                  </a:moveTo>
                  <a:lnTo>
                    <a:pt x="0" y="209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14" y="21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17" name="Freeform 80"/>
            <p:cNvSpPr/>
            <p:nvPr/>
          </p:nvSpPr>
          <p:spPr bwMode="auto">
            <a:xfrm>
              <a:off x="7497763" y="4309745"/>
              <a:ext cx="557212" cy="22225"/>
            </a:xfrm>
            <a:custGeom>
              <a:avLst/>
              <a:gdLst>
                <a:gd name="T0" fmla="*/ 2 w 101"/>
                <a:gd name="T1" fmla="*/ 4 h 4"/>
                <a:gd name="T2" fmla="*/ 0 w 101"/>
                <a:gd name="T3" fmla="*/ 2 h 4"/>
                <a:gd name="T4" fmla="*/ 2 w 101"/>
                <a:gd name="T5" fmla="*/ 0 h 4"/>
                <a:gd name="T6" fmla="*/ 98 w 101"/>
                <a:gd name="T7" fmla="*/ 0 h 4"/>
                <a:gd name="T8" fmla="*/ 99 w 101"/>
                <a:gd name="T9" fmla="*/ 0 h 4"/>
                <a:gd name="T10" fmla="*/ 101 w 101"/>
                <a:gd name="T11" fmla="*/ 2 h 4"/>
                <a:gd name="T12" fmla="*/ 99 w 101"/>
                <a:gd name="T13" fmla="*/ 4 h 4"/>
                <a:gd name="T14" fmla="*/ 2 w 101"/>
                <a:gd name="T15" fmla="*/ 4 h 4"/>
                <a:gd name="T16" fmla="*/ 2 w 10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100" y="0"/>
                    <a:pt x="100" y="1"/>
                    <a:pt x="101" y="2"/>
                  </a:cubicBezTo>
                  <a:cubicBezTo>
                    <a:pt x="101" y="3"/>
                    <a:pt x="100" y="4"/>
                    <a:pt x="9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sp>
        <p:nvSpPr>
          <p:cNvPr id="218" name="Freeform 86"/>
          <p:cNvSpPr/>
          <p:nvPr/>
        </p:nvSpPr>
        <p:spPr bwMode="auto">
          <a:xfrm>
            <a:off x="8126649" y="5026303"/>
            <a:ext cx="867165" cy="23619"/>
          </a:xfrm>
          <a:custGeom>
            <a:avLst/>
            <a:gdLst>
              <a:gd name="T0" fmla="*/ 146 w 148"/>
              <a:gd name="T1" fmla="*/ 4 h 4"/>
              <a:gd name="T2" fmla="*/ 2 w 148"/>
              <a:gd name="T3" fmla="*/ 4 h 4"/>
              <a:gd name="T4" fmla="*/ 0 w 148"/>
              <a:gd name="T5" fmla="*/ 2 h 4"/>
              <a:gd name="T6" fmla="*/ 2 w 148"/>
              <a:gd name="T7" fmla="*/ 0 h 4"/>
              <a:gd name="T8" fmla="*/ 146 w 148"/>
              <a:gd name="T9" fmla="*/ 0 h 4"/>
              <a:gd name="T10" fmla="*/ 148 w 148"/>
              <a:gd name="T11" fmla="*/ 2 h 4"/>
              <a:gd name="T12" fmla="*/ 146 w 1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4">
                <a:moveTo>
                  <a:pt x="1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7" y="0"/>
                  <a:pt x="148" y="1"/>
                  <a:pt x="148" y="2"/>
                </a:cubicBezTo>
                <a:cubicBezTo>
                  <a:pt x="148" y="3"/>
                  <a:pt x="147" y="4"/>
                  <a:pt x="146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7440885" y="3413402"/>
            <a:ext cx="573302" cy="804741"/>
            <a:chOff x="3770313" y="3261995"/>
            <a:chExt cx="601662" cy="844550"/>
          </a:xfrm>
        </p:grpSpPr>
        <p:sp>
          <p:nvSpPr>
            <p:cNvPr id="220" name="Freeform 113"/>
            <p:cNvSpPr/>
            <p:nvPr/>
          </p:nvSpPr>
          <p:spPr bwMode="auto">
            <a:xfrm>
              <a:off x="3979863" y="4017645"/>
              <a:ext cx="182562" cy="88900"/>
            </a:xfrm>
            <a:custGeom>
              <a:avLst/>
              <a:gdLst>
                <a:gd name="T0" fmla="*/ 115 w 115"/>
                <a:gd name="T1" fmla="*/ 56 h 56"/>
                <a:gd name="T2" fmla="*/ 0 w 115"/>
                <a:gd name="T3" fmla="*/ 56 h 56"/>
                <a:gd name="T4" fmla="*/ 0 w 115"/>
                <a:gd name="T5" fmla="*/ 0 h 56"/>
                <a:gd name="T6" fmla="*/ 14 w 115"/>
                <a:gd name="T7" fmla="*/ 0 h 56"/>
                <a:gd name="T8" fmla="*/ 14 w 115"/>
                <a:gd name="T9" fmla="*/ 42 h 56"/>
                <a:gd name="T10" fmla="*/ 101 w 115"/>
                <a:gd name="T11" fmla="*/ 42 h 56"/>
                <a:gd name="T12" fmla="*/ 101 w 115"/>
                <a:gd name="T13" fmla="*/ 4 h 56"/>
                <a:gd name="T14" fmla="*/ 115 w 115"/>
                <a:gd name="T15" fmla="*/ 4 h 56"/>
                <a:gd name="T16" fmla="*/ 115 w 115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6">
                  <a:moveTo>
                    <a:pt x="115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42"/>
                  </a:lnTo>
                  <a:lnTo>
                    <a:pt x="101" y="42"/>
                  </a:lnTo>
                  <a:lnTo>
                    <a:pt x="101" y="4"/>
                  </a:lnTo>
                  <a:lnTo>
                    <a:pt x="115" y="4"/>
                  </a:lnTo>
                  <a:lnTo>
                    <a:pt x="115" y="56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1" name="Freeform 114"/>
            <p:cNvSpPr/>
            <p:nvPr/>
          </p:nvSpPr>
          <p:spPr bwMode="auto">
            <a:xfrm>
              <a:off x="3770313" y="3261995"/>
              <a:ext cx="601662" cy="617538"/>
            </a:xfrm>
            <a:custGeom>
              <a:avLst/>
              <a:gdLst>
                <a:gd name="T0" fmla="*/ 78 w 109"/>
                <a:gd name="T1" fmla="*/ 112 h 112"/>
                <a:gd name="T2" fmla="*/ 74 w 109"/>
                <a:gd name="T3" fmla="*/ 112 h 112"/>
                <a:gd name="T4" fmla="*/ 74 w 109"/>
                <a:gd name="T5" fmla="*/ 101 h 112"/>
                <a:gd name="T6" fmla="*/ 75 w 109"/>
                <a:gd name="T7" fmla="*/ 101 h 112"/>
                <a:gd name="T8" fmla="*/ 105 w 109"/>
                <a:gd name="T9" fmla="*/ 55 h 112"/>
                <a:gd name="T10" fmla="*/ 54 w 109"/>
                <a:gd name="T11" fmla="*/ 4 h 112"/>
                <a:gd name="T12" fmla="*/ 4 w 109"/>
                <a:gd name="T13" fmla="*/ 55 h 112"/>
                <a:gd name="T14" fmla="*/ 33 w 109"/>
                <a:gd name="T15" fmla="*/ 101 h 112"/>
                <a:gd name="T16" fmla="*/ 35 w 109"/>
                <a:gd name="T17" fmla="*/ 101 h 112"/>
                <a:gd name="T18" fmla="*/ 35 w 109"/>
                <a:gd name="T19" fmla="*/ 112 h 112"/>
                <a:gd name="T20" fmla="*/ 31 w 109"/>
                <a:gd name="T21" fmla="*/ 112 h 112"/>
                <a:gd name="T22" fmla="*/ 31 w 109"/>
                <a:gd name="T23" fmla="*/ 104 h 112"/>
                <a:gd name="T24" fmla="*/ 0 w 109"/>
                <a:gd name="T25" fmla="*/ 55 h 112"/>
                <a:gd name="T26" fmla="*/ 54 w 109"/>
                <a:gd name="T27" fmla="*/ 0 h 112"/>
                <a:gd name="T28" fmla="*/ 109 w 109"/>
                <a:gd name="T29" fmla="*/ 55 h 112"/>
                <a:gd name="T30" fmla="*/ 78 w 109"/>
                <a:gd name="T31" fmla="*/ 104 h 112"/>
                <a:gd name="T32" fmla="*/ 78 w 109"/>
                <a:gd name="T3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12">
                  <a:moveTo>
                    <a:pt x="78" y="112"/>
                  </a:moveTo>
                  <a:cubicBezTo>
                    <a:pt x="74" y="112"/>
                    <a:pt x="74" y="112"/>
                    <a:pt x="74" y="11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93" y="92"/>
                    <a:pt x="105" y="74"/>
                    <a:pt x="105" y="55"/>
                  </a:cubicBezTo>
                  <a:cubicBezTo>
                    <a:pt x="105" y="27"/>
                    <a:pt x="82" y="4"/>
                    <a:pt x="54" y="4"/>
                  </a:cubicBezTo>
                  <a:cubicBezTo>
                    <a:pt x="27" y="4"/>
                    <a:pt x="4" y="27"/>
                    <a:pt x="4" y="55"/>
                  </a:cubicBezTo>
                  <a:cubicBezTo>
                    <a:pt x="4" y="74"/>
                    <a:pt x="16" y="92"/>
                    <a:pt x="33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2" y="95"/>
                    <a:pt x="0" y="75"/>
                    <a:pt x="0" y="55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9" y="25"/>
                    <a:pt x="109" y="55"/>
                  </a:cubicBezTo>
                  <a:cubicBezTo>
                    <a:pt x="109" y="75"/>
                    <a:pt x="97" y="95"/>
                    <a:pt x="78" y="104"/>
                  </a:cubicBezTo>
                  <a:lnTo>
                    <a:pt x="78" y="11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2" name="Freeform 115"/>
            <p:cNvSpPr>
              <a:spLocks noEditPoints="1"/>
            </p:cNvSpPr>
            <p:nvPr/>
          </p:nvSpPr>
          <p:spPr bwMode="auto">
            <a:xfrm>
              <a:off x="3935413" y="3868420"/>
              <a:ext cx="265112" cy="160338"/>
            </a:xfrm>
            <a:custGeom>
              <a:avLst/>
              <a:gdLst>
                <a:gd name="T0" fmla="*/ 167 w 167"/>
                <a:gd name="T1" fmla="*/ 101 h 101"/>
                <a:gd name="T2" fmla="*/ 0 w 167"/>
                <a:gd name="T3" fmla="*/ 101 h 101"/>
                <a:gd name="T4" fmla="*/ 0 w 167"/>
                <a:gd name="T5" fmla="*/ 0 h 101"/>
                <a:gd name="T6" fmla="*/ 167 w 167"/>
                <a:gd name="T7" fmla="*/ 0 h 101"/>
                <a:gd name="T8" fmla="*/ 167 w 167"/>
                <a:gd name="T9" fmla="*/ 101 h 101"/>
                <a:gd name="T10" fmla="*/ 14 w 167"/>
                <a:gd name="T11" fmla="*/ 87 h 101"/>
                <a:gd name="T12" fmla="*/ 153 w 167"/>
                <a:gd name="T13" fmla="*/ 87 h 101"/>
                <a:gd name="T14" fmla="*/ 153 w 167"/>
                <a:gd name="T15" fmla="*/ 14 h 101"/>
                <a:gd name="T16" fmla="*/ 14 w 167"/>
                <a:gd name="T17" fmla="*/ 14 h 101"/>
                <a:gd name="T18" fmla="*/ 14 w 167"/>
                <a:gd name="T19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01">
                  <a:moveTo>
                    <a:pt x="167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101"/>
                  </a:lnTo>
                  <a:close/>
                  <a:moveTo>
                    <a:pt x="14" y="87"/>
                  </a:moveTo>
                  <a:lnTo>
                    <a:pt x="153" y="87"/>
                  </a:lnTo>
                  <a:lnTo>
                    <a:pt x="153" y="14"/>
                  </a:lnTo>
                  <a:lnTo>
                    <a:pt x="14" y="14"/>
                  </a:lnTo>
                  <a:lnTo>
                    <a:pt x="14" y="8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3" name="Rectangle 116"/>
            <p:cNvSpPr>
              <a:spLocks noChangeArrowheads="1"/>
            </p:cNvSpPr>
            <p:nvPr/>
          </p:nvSpPr>
          <p:spPr bwMode="auto">
            <a:xfrm>
              <a:off x="4057650" y="3912870"/>
              <a:ext cx="1317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4" name="Rectangle 117"/>
            <p:cNvSpPr>
              <a:spLocks noChangeArrowheads="1"/>
            </p:cNvSpPr>
            <p:nvPr/>
          </p:nvSpPr>
          <p:spPr bwMode="auto">
            <a:xfrm>
              <a:off x="3946525" y="3957320"/>
              <a:ext cx="133350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5" name="Freeform 118"/>
            <p:cNvSpPr/>
            <p:nvPr/>
          </p:nvSpPr>
          <p:spPr bwMode="auto">
            <a:xfrm>
              <a:off x="3848100" y="3339783"/>
              <a:ext cx="153987" cy="165100"/>
            </a:xfrm>
            <a:custGeom>
              <a:avLst/>
              <a:gdLst>
                <a:gd name="T0" fmla="*/ 2 w 28"/>
                <a:gd name="T1" fmla="*/ 30 h 30"/>
                <a:gd name="T2" fmla="*/ 2 w 28"/>
                <a:gd name="T3" fmla="*/ 30 h 30"/>
                <a:gd name="T4" fmla="*/ 0 w 28"/>
                <a:gd name="T5" fmla="*/ 28 h 30"/>
                <a:gd name="T6" fmla="*/ 25 w 28"/>
                <a:gd name="T7" fmla="*/ 1 h 30"/>
                <a:gd name="T8" fmla="*/ 28 w 28"/>
                <a:gd name="T9" fmla="*/ 2 h 30"/>
                <a:gd name="T10" fmla="*/ 27 w 28"/>
                <a:gd name="T11" fmla="*/ 5 h 30"/>
                <a:gd name="T12" fmla="*/ 4 w 28"/>
                <a:gd name="T13" fmla="*/ 29 h 30"/>
                <a:gd name="T14" fmla="*/ 2 w 28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0">
                  <a:moveTo>
                    <a:pt x="2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4" y="16"/>
                    <a:pt x="13" y="5"/>
                    <a:pt x="25" y="1"/>
                  </a:cubicBezTo>
                  <a:cubicBezTo>
                    <a:pt x="26" y="0"/>
                    <a:pt x="28" y="1"/>
                    <a:pt x="28" y="2"/>
                  </a:cubicBezTo>
                  <a:cubicBezTo>
                    <a:pt x="28" y="3"/>
                    <a:pt x="28" y="4"/>
                    <a:pt x="27" y="5"/>
                  </a:cubicBezTo>
                  <a:cubicBezTo>
                    <a:pt x="16" y="9"/>
                    <a:pt x="7" y="18"/>
                    <a:pt x="4" y="29"/>
                  </a:cubicBezTo>
                  <a:cubicBezTo>
                    <a:pt x="4" y="30"/>
                    <a:pt x="3" y="30"/>
                    <a:pt x="2" y="3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sp>
        <p:nvSpPr>
          <p:cNvPr id="226" name="Freeform 122"/>
          <p:cNvSpPr/>
          <p:nvPr/>
        </p:nvSpPr>
        <p:spPr bwMode="auto">
          <a:xfrm>
            <a:off x="8173887" y="2826337"/>
            <a:ext cx="3311758" cy="1678656"/>
          </a:xfrm>
          <a:custGeom>
            <a:avLst/>
            <a:gdLst>
              <a:gd name="T0" fmla="*/ 565 w 565"/>
              <a:gd name="T1" fmla="*/ 9 h 286"/>
              <a:gd name="T2" fmla="*/ 557 w 565"/>
              <a:gd name="T3" fmla="*/ 0 h 286"/>
              <a:gd name="T4" fmla="*/ 9 w 565"/>
              <a:gd name="T5" fmla="*/ 0 h 286"/>
              <a:gd name="T6" fmla="*/ 0 w 565"/>
              <a:gd name="T7" fmla="*/ 9 h 286"/>
              <a:gd name="T8" fmla="*/ 0 w 565"/>
              <a:gd name="T9" fmla="*/ 278 h 286"/>
              <a:gd name="T10" fmla="*/ 9 w 565"/>
              <a:gd name="T11" fmla="*/ 286 h 286"/>
              <a:gd name="T12" fmla="*/ 557 w 565"/>
              <a:gd name="T13" fmla="*/ 286 h 286"/>
              <a:gd name="T14" fmla="*/ 565 w 565"/>
              <a:gd name="T15" fmla="*/ 278 h 286"/>
              <a:gd name="T16" fmla="*/ 565 w 565"/>
              <a:gd name="T17" fmla="*/ 9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5" h="286">
                <a:moveTo>
                  <a:pt x="565" y="9"/>
                </a:moveTo>
                <a:cubicBezTo>
                  <a:pt x="565" y="4"/>
                  <a:pt x="561" y="0"/>
                  <a:pt x="557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83"/>
                  <a:pt x="4" y="286"/>
                  <a:pt x="9" y="286"/>
                </a:cubicBezTo>
                <a:cubicBezTo>
                  <a:pt x="557" y="286"/>
                  <a:pt x="557" y="286"/>
                  <a:pt x="557" y="286"/>
                </a:cubicBezTo>
                <a:cubicBezTo>
                  <a:pt x="561" y="286"/>
                  <a:pt x="565" y="283"/>
                  <a:pt x="565" y="278"/>
                </a:cubicBezTo>
                <a:lnTo>
                  <a:pt x="56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8162077" y="2814526"/>
            <a:ext cx="3335378" cy="2358554"/>
            <a:chOff x="4410075" y="3001645"/>
            <a:chExt cx="3138487" cy="2219326"/>
          </a:xfrm>
        </p:grpSpPr>
        <p:sp>
          <p:nvSpPr>
            <p:cNvPr id="228" name="Freeform 121"/>
            <p:cNvSpPr>
              <a:spLocks noEditPoints="1"/>
            </p:cNvSpPr>
            <p:nvPr/>
          </p:nvSpPr>
          <p:spPr bwMode="auto">
            <a:xfrm>
              <a:off x="5330825" y="4558983"/>
              <a:ext cx="1296987" cy="661988"/>
            </a:xfrm>
            <a:custGeom>
              <a:avLst/>
              <a:gdLst>
                <a:gd name="T0" fmla="*/ 817 w 817"/>
                <a:gd name="T1" fmla="*/ 417 h 417"/>
                <a:gd name="T2" fmla="*/ 0 w 817"/>
                <a:gd name="T3" fmla="*/ 417 h 417"/>
                <a:gd name="T4" fmla="*/ 108 w 817"/>
                <a:gd name="T5" fmla="*/ 0 h 417"/>
                <a:gd name="T6" fmla="*/ 716 w 817"/>
                <a:gd name="T7" fmla="*/ 0 h 417"/>
                <a:gd name="T8" fmla="*/ 817 w 817"/>
                <a:gd name="T9" fmla="*/ 417 h 417"/>
                <a:gd name="T10" fmla="*/ 18 w 817"/>
                <a:gd name="T11" fmla="*/ 403 h 417"/>
                <a:gd name="T12" fmla="*/ 799 w 817"/>
                <a:gd name="T13" fmla="*/ 403 h 417"/>
                <a:gd name="T14" fmla="*/ 705 w 817"/>
                <a:gd name="T15" fmla="*/ 14 h 417"/>
                <a:gd name="T16" fmla="*/ 118 w 817"/>
                <a:gd name="T17" fmla="*/ 14 h 417"/>
                <a:gd name="T18" fmla="*/ 18 w 817"/>
                <a:gd name="T19" fmla="*/ 40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7" h="417">
                  <a:moveTo>
                    <a:pt x="817" y="417"/>
                  </a:moveTo>
                  <a:lnTo>
                    <a:pt x="0" y="417"/>
                  </a:lnTo>
                  <a:lnTo>
                    <a:pt x="108" y="0"/>
                  </a:lnTo>
                  <a:lnTo>
                    <a:pt x="716" y="0"/>
                  </a:lnTo>
                  <a:lnTo>
                    <a:pt x="817" y="417"/>
                  </a:lnTo>
                  <a:close/>
                  <a:moveTo>
                    <a:pt x="18" y="403"/>
                  </a:moveTo>
                  <a:lnTo>
                    <a:pt x="799" y="403"/>
                  </a:lnTo>
                  <a:lnTo>
                    <a:pt x="705" y="14"/>
                  </a:lnTo>
                  <a:lnTo>
                    <a:pt x="118" y="14"/>
                  </a:lnTo>
                  <a:lnTo>
                    <a:pt x="18" y="403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29" name="Freeform 123"/>
            <p:cNvSpPr>
              <a:spLocks noEditPoints="1"/>
            </p:cNvSpPr>
            <p:nvPr/>
          </p:nvSpPr>
          <p:spPr bwMode="auto">
            <a:xfrm>
              <a:off x="4410075" y="3001645"/>
              <a:ext cx="3138487" cy="1601788"/>
            </a:xfrm>
            <a:custGeom>
              <a:avLst/>
              <a:gdLst>
                <a:gd name="T0" fmla="*/ 559 w 569"/>
                <a:gd name="T1" fmla="*/ 290 h 290"/>
                <a:gd name="T2" fmla="*/ 11 w 569"/>
                <a:gd name="T3" fmla="*/ 290 h 290"/>
                <a:gd name="T4" fmla="*/ 0 w 569"/>
                <a:gd name="T5" fmla="*/ 280 h 290"/>
                <a:gd name="T6" fmla="*/ 0 w 569"/>
                <a:gd name="T7" fmla="*/ 11 h 290"/>
                <a:gd name="T8" fmla="*/ 11 w 569"/>
                <a:gd name="T9" fmla="*/ 0 h 290"/>
                <a:gd name="T10" fmla="*/ 559 w 569"/>
                <a:gd name="T11" fmla="*/ 0 h 290"/>
                <a:gd name="T12" fmla="*/ 569 w 569"/>
                <a:gd name="T13" fmla="*/ 11 h 290"/>
                <a:gd name="T14" fmla="*/ 569 w 569"/>
                <a:gd name="T15" fmla="*/ 280 h 290"/>
                <a:gd name="T16" fmla="*/ 559 w 569"/>
                <a:gd name="T17" fmla="*/ 290 h 290"/>
                <a:gd name="T18" fmla="*/ 11 w 569"/>
                <a:gd name="T19" fmla="*/ 4 h 290"/>
                <a:gd name="T20" fmla="*/ 4 w 569"/>
                <a:gd name="T21" fmla="*/ 11 h 290"/>
                <a:gd name="T22" fmla="*/ 4 w 569"/>
                <a:gd name="T23" fmla="*/ 280 h 290"/>
                <a:gd name="T24" fmla="*/ 11 w 569"/>
                <a:gd name="T25" fmla="*/ 286 h 290"/>
                <a:gd name="T26" fmla="*/ 559 w 569"/>
                <a:gd name="T27" fmla="*/ 286 h 290"/>
                <a:gd name="T28" fmla="*/ 565 w 569"/>
                <a:gd name="T29" fmla="*/ 280 h 290"/>
                <a:gd name="T30" fmla="*/ 565 w 569"/>
                <a:gd name="T31" fmla="*/ 11 h 290"/>
                <a:gd name="T32" fmla="*/ 559 w 569"/>
                <a:gd name="T33" fmla="*/ 4 h 290"/>
                <a:gd name="T34" fmla="*/ 11 w 569"/>
                <a:gd name="T35" fmla="*/ 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9" h="290">
                  <a:moveTo>
                    <a:pt x="559" y="290"/>
                  </a:moveTo>
                  <a:cubicBezTo>
                    <a:pt x="11" y="290"/>
                    <a:pt x="11" y="290"/>
                    <a:pt x="11" y="290"/>
                  </a:cubicBezTo>
                  <a:cubicBezTo>
                    <a:pt x="5" y="290"/>
                    <a:pt x="0" y="286"/>
                    <a:pt x="0" y="28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64" y="0"/>
                    <a:pt x="569" y="5"/>
                    <a:pt x="569" y="11"/>
                  </a:cubicBezTo>
                  <a:cubicBezTo>
                    <a:pt x="569" y="280"/>
                    <a:pt x="569" y="280"/>
                    <a:pt x="569" y="280"/>
                  </a:cubicBezTo>
                  <a:cubicBezTo>
                    <a:pt x="569" y="286"/>
                    <a:pt x="564" y="290"/>
                    <a:pt x="559" y="290"/>
                  </a:cubicBezTo>
                  <a:close/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280"/>
                    <a:pt x="4" y="280"/>
                    <a:pt x="4" y="280"/>
                  </a:cubicBezTo>
                  <a:cubicBezTo>
                    <a:pt x="4" y="283"/>
                    <a:pt x="7" y="286"/>
                    <a:pt x="11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2" y="286"/>
                    <a:pt x="565" y="283"/>
                    <a:pt x="565" y="280"/>
                  </a:cubicBezTo>
                  <a:cubicBezTo>
                    <a:pt x="565" y="11"/>
                    <a:pt x="565" y="11"/>
                    <a:pt x="565" y="11"/>
                  </a:cubicBezTo>
                  <a:cubicBezTo>
                    <a:pt x="565" y="7"/>
                    <a:pt x="562" y="4"/>
                    <a:pt x="559" y="4"/>
                  </a:cubicBezTo>
                  <a:lnTo>
                    <a:pt x="11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0" name="Freeform 124"/>
            <p:cNvSpPr/>
            <p:nvPr/>
          </p:nvSpPr>
          <p:spPr bwMode="auto">
            <a:xfrm>
              <a:off x="4421188" y="4509770"/>
              <a:ext cx="3116262" cy="319088"/>
            </a:xfrm>
            <a:custGeom>
              <a:avLst/>
              <a:gdLst>
                <a:gd name="T0" fmla="*/ 565 w 565"/>
                <a:gd name="T1" fmla="*/ 0 h 58"/>
                <a:gd name="T2" fmla="*/ 565 w 565"/>
                <a:gd name="T3" fmla="*/ 35 h 58"/>
                <a:gd name="T4" fmla="*/ 543 w 565"/>
                <a:gd name="T5" fmla="*/ 58 h 58"/>
                <a:gd name="T6" fmla="*/ 23 w 565"/>
                <a:gd name="T7" fmla="*/ 58 h 58"/>
                <a:gd name="T8" fmla="*/ 0 w 565"/>
                <a:gd name="T9" fmla="*/ 35 h 58"/>
                <a:gd name="T10" fmla="*/ 0 w 565"/>
                <a:gd name="T11" fmla="*/ 0 h 58"/>
                <a:gd name="T12" fmla="*/ 565 w 56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8">
                  <a:moveTo>
                    <a:pt x="565" y="0"/>
                  </a:moveTo>
                  <a:cubicBezTo>
                    <a:pt x="565" y="35"/>
                    <a:pt x="565" y="35"/>
                    <a:pt x="565" y="35"/>
                  </a:cubicBezTo>
                  <a:cubicBezTo>
                    <a:pt x="565" y="48"/>
                    <a:pt x="555" y="58"/>
                    <a:pt x="54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0" y="58"/>
                    <a:pt x="0" y="48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1" name="Freeform 125"/>
            <p:cNvSpPr/>
            <p:nvPr/>
          </p:nvSpPr>
          <p:spPr bwMode="auto">
            <a:xfrm>
              <a:off x="4410075" y="4509770"/>
              <a:ext cx="3138487" cy="330200"/>
            </a:xfrm>
            <a:custGeom>
              <a:avLst/>
              <a:gdLst>
                <a:gd name="T0" fmla="*/ 545 w 569"/>
                <a:gd name="T1" fmla="*/ 60 h 60"/>
                <a:gd name="T2" fmla="*/ 25 w 569"/>
                <a:gd name="T3" fmla="*/ 60 h 60"/>
                <a:gd name="T4" fmla="*/ 0 w 569"/>
                <a:gd name="T5" fmla="*/ 35 h 60"/>
                <a:gd name="T6" fmla="*/ 0 w 569"/>
                <a:gd name="T7" fmla="*/ 0 h 60"/>
                <a:gd name="T8" fmla="*/ 4 w 569"/>
                <a:gd name="T9" fmla="*/ 0 h 60"/>
                <a:gd name="T10" fmla="*/ 4 w 569"/>
                <a:gd name="T11" fmla="*/ 35 h 60"/>
                <a:gd name="T12" fmla="*/ 25 w 569"/>
                <a:gd name="T13" fmla="*/ 56 h 60"/>
                <a:gd name="T14" fmla="*/ 545 w 569"/>
                <a:gd name="T15" fmla="*/ 56 h 60"/>
                <a:gd name="T16" fmla="*/ 565 w 569"/>
                <a:gd name="T17" fmla="*/ 35 h 60"/>
                <a:gd name="T18" fmla="*/ 565 w 569"/>
                <a:gd name="T19" fmla="*/ 0 h 60"/>
                <a:gd name="T20" fmla="*/ 569 w 569"/>
                <a:gd name="T21" fmla="*/ 0 h 60"/>
                <a:gd name="T22" fmla="*/ 569 w 569"/>
                <a:gd name="T23" fmla="*/ 35 h 60"/>
                <a:gd name="T24" fmla="*/ 545 w 569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9" h="60">
                  <a:moveTo>
                    <a:pt x="545" y="60"/>
                  </a:moveTo>
                  <a:cubicBezTo>
                    <a:pt x="25" y="60"/>
                    <a:pt x="25" y="60"/>
                    <a:pt x="25" y="60"/>
                  </a:cubicBezTo>
                  <a:cubicBezTo>
                    <a:pt x="11" y="60"/>
                    <a:pt x="0" y="49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13" y="56"/>
                    <a:pt x="25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56" y="56"/>
                    <a:pt x="565" y="47"/>
                    <a:pt x="565" y="35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69" y="35"/>
                    <a:pt x="569" y="35"/>
                    <a:pt x="569" y="35"/>
                  </a:cubicBezTo>
                  <a:cubicBezTo>
                    <a:pt x="569" y="49"/>
                    <a:pt x="558" y="60"/>
                    <a:pt x="545" y="6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2" name="Freeform 127"/>
            <p:cNvSpPr>
              <a:spLocks noEditPoints="1"/>
            </p:cNvSpPr>
            <p:nvPr/>
          </p:nvSpPr>
          <p:spPr bwMode="auto">
            <a:xfrm>
              <a:off x="4492625" y="3112770"/>
              <a:ext cx="2962275" cy="1495425"/>
            </a:xfrm>
            <a:custGeom>
              <a:avLst/>
              <a:gdLst>
                <a:gd name="T0" fmla="*/ 1866 w 1866"/>
                <a:gd name="T1" fmla="*/ 942 h 942"/>
                <a:gd name="T2" fmla="*/ 0 w 1866"/>
                <a:gd name="T3" fmla="*/ 942 h 942"/>
                <a:gd name="T4" fmla="*/ 0 w 1866"/>
                <a:gd name="T5" fmla="*/ 0 h 942"/>
                <a:gd name="T6" fmla="*/ 1866 w 1866"/>
                <a:gd name="T7" fmla="*/ 0 h 942"/>
                <a:gd name="T8" fmla="*/ 1866 w 1866"/>
                <a:gd name="T9" fmla="*/ 942 h 942"/>
                <a:gd name="T10" fmla="*/ 14 w 1866"/>
                <a:gd name="T11" fmla="*/ 928 h 942"/>
                <a:gd name="T12" fmla="*/ 1852 w 1866"/>
                <a:gd name="T13" fmla="*/ 928 h 942"/>
                <a:gd name="T14" fmla="*/ 1852 w 1866"/>
                <a:gd name="T15" fmla="*/ 14 h 942"/>
                <a:gd name="T16" fmla="*/ 14 w 1866"/>
                <a:gd name="T17" fmla="*/ 14 h 942"/>
                <a:gd name="T18" fmla="*/ 14 w 1866"/>
                <a:gd name="T19" fmla="*/ 9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6" h="942">
                  <a:moveTo>
                    <a:pt x="1866" y="942"/>
                  </a:moveTo>
                  <a:lnTo>
                    <a:pt x="0" y="942"/>
                  </a:lnTo>
                  <a:lnTo>
                    <a:pt x="0" y="0"/>
                  </a:lnTo>
                  <a:lnTo>
                    <a:pt x="1866" y="0"/>
                  </a:lnTo>
                  <a:lnTo>
                    <a:pt x="1866" y="942"/>
                  </a:lnTo>
                  <a:close/>
                  <a:moveTo>
                    <a:pt x="14" y="928"/>
                  </a:moveTo>
                  <a:lnTo>
                    <a:pt x="1852" y="928"/>
                  </a:lnTo>
                  <a:lnTo>
                    <a:pt x="1852" y="14"/>
                  </a:lnTo>
                  <a:lnTo>
                    <a:pt x="14" y="14"/>
                  </a:lnTo>
                  <a:lnTo>
                    <a:pt x="14" y="92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3" name="Rectangle 128"/>
            <p:cNvSpPr>
              <a:spLocks noChangeArrowheads="1"/>
            </p:cNvSpPr>
            <p:nvPr/>
          </p:nvSpPr>
          <p:spPr bwMode="auto">
            <a:xfrm>
              <a:off x="4625975" y="3223895"/>
              <a:ext cx="434975" cy="127476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4" name="Rectangle 129"/>
            <p:cNvSpPr>
              <a:spLocks noChangeArrowheads="1"/>
            </p:cNvSpPr>
            <p:nvPr/>
          </p:nvSpPr>
          <p:spPr bwMode="auto">
            <a:xfrm>
              <a:off x="5127625" y="3223895"/>
              <a:ext cx="2200275" cy="452438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5" name="Rectangle 130"/>
            <p:cNvSpPr>
              <a:spLocks noChangeArrowheads="1"/>
            </p:cNvSpPr>
            <p:nvPr/>
          </p:nvSpPr>
          <p:spPr bwMode="auto">
            <a:xfrm>
              <a:off x="5127625" y="3730308"/>
              <a:ext cx="693737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6" name="Rectangle 131"/>
            <p:cNvSpPr>
              <a:spLocks noChangeArrowheads="1"/>
            </p:cNvSpPr>
            <p:nvPr/>
          </p:nvSpPr>
          <p:spPr bwMode="auto">
            <a:xfrm>
              <a:off x="5876925" y="3730308"/>
              <a:ext cx="700087" cy="768350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37" name="Rectangle 132"/>
            <p:cNvSpPr>
              <a:spLocks noChangeArrowheads="1"/>
            </p:cNvSpPr>
            <p:nvPr/>
          </p:nvSpPr>
          <p:spPr bwMode="auto">
            <a:xfrm>
              <a:off x="6632575" y="3730308"/>
              <a:ext cx="695325" cy="768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540458" y="5193503"/>
            <a:ext cx="340792" cy="158587"/>
            <a:chOff x="6116417" y="2657639"/>
            <a:chExt cx="340792" cy="158587"/>
          </a:xfrm>
        </p:grpSpPr>
        <p:sp>
          <p:nvSpPr>
            <p:cNvPr id="239" name="Freeform 133"/>
            <p:cNvSpPr/>
            <p:nvPr/>
          </p:nvSpPr>
          <p:spPr bwMode="auto">
            <a:xfrm>
              <a:off x="6116417" y="2657639"/>
              <a:ext cx="118096" cy="158587"/>
            </a:xfrm>
            <a:custGeom>
              <a:avLst/>
              <a:gdLst>
                <a:gd name="T0" fmla="*/ 19 w 20"/>
                <a:gd name="T1" fmla="*/ 25 h 27"/>
                <a:gd name="T2" fmla="*/ 13 w 20"/>
                <a:gd name="T3" fmla="*/ 27 h 27"/>
                <a:gd name="T4" fmla="*/ 0 w 20"/>
                <a:gd name="T5" fmla="*/ 14 h 27"/>
                <a:gd name="T6" fmla="*/ 13 w 20"/>
                <a:gd name="T7" fmla="*/ 0 h 27"/>
                <a:gd name="T8" fmla="*/ 20 w 20"/>
                <a:gd name="T9" fmla="*/ 1 h 27"/>
                <a:gd name="T10" fmla="*/ 18 w 20"/>
                <a:gd name="T11" fmla="*/ 5 h 27"/>
                <a:gd name="T12" fmla="*/ 14 w 20"/>
                <a:gd name="T13" fmla="*/ 4 h 27"/>
                <a:gd name="T14" fmla="*/ 5 w 20"/>
                <a:gd name="T15" fmla="*/ 13 h 27"/>
                <a:gd name="T16" fmla="*/ 13 w 20"/>
                <a:gd name="T17" fmla="*/ 23 h 27"/>
                <a:gd name="T18" fmla="*/ 19 w 20"/>
                <a:gd name="T19" fmla="*/ 22 h 27"/>
                <a:gd name="T20" fmla="*/ 19 w 20"/>
                <a:gd name="T21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7">
                  <a:moveTo>
                    <a:pt x="19" y="25"/>
                  </a:moveTo>
                  <a:cubicBezTo>
                    <a:pt x="18" y="26"/>
                    <a:pt x="16" y="27"/>
                    <a:pt x="13" y="27"/>
                  </a:cubicBezTo>
                  <a:cubicBezTo>
                    <a:pt x="5" y="27"/>
                    <a:pt x="0" y="21"/>
                    <a:pt x="0" y="14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16" y="0"/>
                    <a:pt x="19" y="1"/>
                    <a:pt x="20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4"/>
                    <a:pt x="14" y="4"/>
                  </a:cubicBezTo>
                  <a:cubicBezTo>
                    <a:pt x="8" y="4"/>
                    <a:pt x="5" y="7"/>
                    <a:pt x="5" y="13"/>
                  </a:cubicBezTo>
                  <a:cubicBezTo>
                    <a:pt x="5" y="19"/>
                    <a:pt x="8" y="23"/>
                    <a:pt x="13" y="23"/>
                  </a:cubicBezTo>
                  <a:cubicBezTo>
                    <a:pt x="15" y="23"/>
                    <a:pt x="17" y="22"/>
                    <a:pt x="19" y="22"/>
                  </a:cubicBezTo>
                  <a:lnTo>
                    <a:pt x="19" y="25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0" name="Freeform 134"/>
            <p:cNvSpPr/>
            <p:nvPr/>
          </p:nvSpPr>
          <p:spPr bwMode="auto">
            <a:xfrm>
              <a:off x="6246324" y="2657639"/>
              <a:ext cx="99538" cy="158587"/>
            </a:xfrm>
            <a:custGeom>
              <a:avLst/>
              <a:gdLst>
                <a:gd name="T0" fmla="*/ 1 w 17"/>
                <a:gd name="T1" fmla="*/ 21 h 27"/>
                <a:gd name="T2" fmla="*/ 7 w 17"/>
                <a:gd name="T3" fmla="*/ 23 h 27"/>
                <a:gd name="T4" fmla="*/ 12 w 17"/>
                <a:gd name="T5" fmla="*/ 19 h 27"/>
                <a:gd name="T6" fmla="*/ 7 w 17"/>
                <a:gd name="T7" fmla="*/ 15 h 27"/>
                <a:gd name="T8" fmla="*/ 1 w 17"/>
                <a:gd name="T9" fmla="*/ 8 h 27"/>
                <a:gd name="T10" fmla="*/ 10 w 17"/>
                <a:gd name="T11" fmla="*/ 0 h 27"/>
                <a:gd name="T12" fmla="*/ 16 w 17"/>
                <a:gd name="T13" fmla="*/ 2 h 27"/>
                <a:gd name="T14" fmla="*/ 15 w 17"/>
                <a:gd name="T15" fmla="*/ 5 h 27"/>
                <a:gd name="T16" fmla="*/ 9 w 17"/>
                <a:gd name="T17" fmla="*/ 4 h 27"/>
                <a:gd name="T18" fmla="*/ 5 w 17"/>
                <a:gd name="T19" fmla="*/ 7 h 27"/>
                <a:gd name="T20" fmla="*/ 10 w 17"/>
                <a:gd name="T21" fmla="*/ 11 h 27"/>
                <a:gd name="T22" fmla="*/ 17 w 17"/>
                <a:gd name="T23" fmla="*/ 19 h 27"/>
                <a:gd name="T24" fmla="*/ 7 w 17"/>
                <a:gd name="T25" fmla="*/ 27 h 27"/>
                <a:gd name="T26" fmla="*/ 0 w 17"/>
                <a:gd name="T27" fmla="*/ 25 h 27"/>
                <a:gd name="T28" fmla="*/ 1 w 17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27">
                  <a:moveTo>
                    <a:pt x="1" y="21"/>
                  </a:moveTo>
                  <a:cubicBezTo>
                    <a:pt x="3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1" y="16"/>
                    <a:pt x="7" y="15"/>
                  </a:cubicBezTo>
                  <a:cubicBezTo>
                    <a:pt x="3" y="13"/>
                    <a:pt x="1" y="11"/>
                    <a:pt x="1" y="8"/>
                  </a:cubicBezTo>
                  <a:cubicBezTo>
                    <a:pt x="1" y="3"/>
                    <a:pt x="4" y="0"/>
                    <a:pt x="10" y="0"/>
                  </a:cubicBezTo>
                  <a:cubicBezTo>
                    <a:pt x="12" y="0"/>
                    <a:pt x="14" y="1"/>
                    <a:pt x="16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2" y="4"/>
                    <a:pt x="9" y="4"/>
                  </a:cubicBezTo>
                  <a:cubicBezTo>
                    <a:pt x="7" y="4"/>
                    <a:pt x="5" y="6"/>
                    <a:pt x="5" y="7"/>
                  </a:cubicBezTo>
                  <a:cubicBezTo>
                    <a:pt x="5" y="9"/>
                    <a:pt x="7" y="10"/>
                    <a:pt x="10" y="11"/>
                  </a:cubicBezTo>
                  <a:cubicBezTo>
                    <a:pt x="15" y="13"/>
                    <a:pt x="17" y="15"/>
                    <a:pt x="17" y="19"/>
                  </a:cubicBezTo>
                  <a:cubicBezTo>
                    <a:pt x="17" y="23"/>
                    <a:pt x="14" y="27"/>
                    <a:pt x="7" y="27"/>
                  </a:cubicBezTo>
                  <a:cubicBezTo>
                    <a:pt x="4" y="27"/>
                    <a:pt x="2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1" name="Freeform 135"/>
            <p:cNvSpPr/>
            <p:nvPr/>
          </p:nvSpPr>
          <p:spPr bwMode="auto">
            <a:xfrm>
              <a:off x="6362732" y="2657639"/>
              <a:ext cx="94477" cy="158587"/>
            </a:xfrm>
            <a:custGeom>
              <a:avLst/>
              <a:gdLst>
                <a:gd name="T0" fmla="*/ 1 w 16"/>
                <a:gd name="T1" fmla="*/ 21 h 27"/>
                <a:gd name="T2" fmla="*/ 7 w 16"/>
                <a:gd name="T3" fmla="*/ 23 h 27"/>
                <a:gd name="T4" fmla="*/ 12 w 16"/>
                <a:gd name="T5" fmla="*/ 19 h 27"/>
                <a:gd name="T6" fmla="*/ 7 w 16"/>
                <a:gd name="T7" fmla="*/ 15 h 27"/>
                <a:gd name="T8" fmla="*/ 0 w 16"/>
                <a:gd name="T9" fmla="*/ 8 h 27"/>
                <a:gd name="T10" fmla="*/ 9 w 16"/>
                <a:gd name="T11" fmla="*/ 0 h 27"/>
                <a:gd name="T12" fmla="*/ 15 w 16"/>
                <a:gd name="T13" fmla="*/ 2 h 27"/>
                <a:gd name="T14" fmla="*/ 14 w 16"/>
                <a:gd name="T15" fmla="*/ 5 h 27"/>
                <a:gd name="T16" fmla="*/ 9 w 16"/>
                <a:gd name="T17" fmla="*/ 4 h 27"/>
                <a:gd name="T18" fmla="*/ 5 w 16"/>
                <a:gd name="T19" fmla="*/ 7 h 27"/>
                <a:gd name="T20" fmla="*/ 10 w 16"/>
                <a:gd name="T21" fmla="*/ 11 h 27"/>
                <a:gd name="T22" fmla="*/ 16 w 16"/>
                <a:gd name="T23" fmla="*/ 19 h 27"/>
                <a:gd name="T24" fmla="*/ 7 w 16"/>
                <a:gd name="T25" fmla="*/ 27 h 27"/>
                <a:gd name="T26" fmla="*/ 0 w 16"/>
                <a:gd name="T27" fmla="*/ 25 h 27"/>
                <a:gd name="T28" fmla="*/ 1 w 16"/>
                <a:gd name="T2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7">
                  <a:moveTo>
                    <a:pt x="1" y="21"/>
                  </a:moveTo>
                  <a:cubicBezTo>
                    <a:pt x="2" y="22"/>
                    <a:pt x="5" y="23"/>
                    <a:pt x="7" y="23"/>
                  </a:cubicBezTo>
                  <a:cubicBezTo>
                    <a:pt x="10" y="23"/>
                    <a:pt x="12" y="21"/>
                    <a:pt x="12" y="19"/>
                  </a:cubicBezTo>
                  <a:cubicBezTo>
                    <a:pt x="12" y="17"/>
                    <a:pt x="10" y="16"/>
                    <a:pt x="7" y="15"/>
                  </a:cubicBezTo>
                  <a:cubicBezTo>
                    <a:pt x="3" y="13"/>
                    <a:pt x="0" y="11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1" y="4"/>
                    <a:pt x="9" y="4"/>
                  </a:cubicBezTo>
                  <a:cubicBezTo>
                    <a:pt x="6" y="4"/>
                    <a:pt x="5" y="6"/>
                    <a:pt x="5" y="7"/>
                  </a:cubicBezTo>
                  <a:cubicBezTo>
                    <a:pt x="5" y="9"/>
                    <a:pt x="6" y="10"/>
                    <a:pt x="10" y="11"/>
                  </a:cubicBezTo>
                  <a:cubicBezTo>
                    <a:pt x="14" y="13"/>
                    <a:pt x="16" y="15"/>
                    <a:pt x="16" y="19"/>
                  </a:cubicBezTo>
                  <a:cubicBezTo>
                    <a:pt x="16" y="23"/>
                    <a:pt x="13" y="27"/>
                    <a:pt x="7" y="27"/>
                  </a:cubicBezTo>
                  <a:cubicBezTo>
                    <a:pt x="4" y="27"/>
                    <a:pt x="1" y="26"/>
                    <a:pt x="0" y="25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11201157" y="2253954"/>
            <a:ext cx="411649" cy="111348"/>
            <a:chOff x="8021638" y="3681095"/>
            <a:chExt cx="387349" cy="104775"/>
          </a:xfrm>
        </p:grpSpPr>
        <p:sp>
          <p:nvSpPr>
            <p:cNvPr id="243" name="Freeform 139"/>
            <p:cNvSpPr/>
            <p:nvPr/>
          </p:nvSpPr>
          <p:spPr bwMode="auto">
            <a:xfrm>
              <a:off x="8021638" y="3681095"/>
              <a:ext cx="84137" cy="104775"/>
            </a:xfrm>
            <a:custGeom>
              <a:avLst/>
              <a:gdLst>
                <a:gd name="T0" fmla="*/ 11 w 53"/>
                <a:gd name="T1" fmla="*/ 0 h 66"/>
                <a:gd name="T2" fmla="*/ 11 w 53"/>
                <a:gd name="T3" fmla="*/ 28 h 66"/>
                <a:gd name="T4" fmla="*/ 39 w 53"/>
                <a:gd name="T5" fmla="*/ 28 h 66"/>
                <a:gd name="T6" fmla="*/ 39 w 53"/>
                <a:gd name="T7" fmla="*/ 0 h 66"/>
                <a:gd name="T8" fmla="*/ 53 w 53"/>
                <a:gd name="T9" fmla="*/ 0 h 66"/>
                <a:gd name="T10" fmla="*/ 53 w 53"/>
                <a:gd name="T11" fmla="*/ 66 h 66"/>
                <a:gd name="T12" fmla="*/ 39 w 53"/>
                <a:gd name="T13" fmla="*/ 66 h 66"/>
                <a:gd name="T14" fmla="*/ 39 w 53"/>
                <a:gd name="T15" fmla="*/ 38 h 66"/>
                <a:gd name="T16" fmla="*/ 11 w 53"/>
                <a:gd name="T17" fmla="*/ 38 h 66"/>
                <a:gd name="T18" fmla="*/ 11 w 53"/>
                <a:gd name="T19" fmla="*/ 66 h 66"/>
                <a:gd name="T20" fmla="*/ 0 w 53"/>
                <a:gd name="T21" fmla="*/ 66 h 66"/>
                <a:gd name="T22" fmla="*/ 0 w 53"/>
                <a:gd name="T23" fmla="*/ 0 h 66"/>
                <a:gd name="T24" fmla="*/ 11 w 53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6">
                  <a:moveTo>
                    <a:pt x="11" y="0"/>
                  </a:moveTo>
                  <a:lnTo>
                    <a:pt x="11" y="28"/>
                  </a:lnTo>
                  <a:lnTo>
                    <a:pt x="39" y="28"/>
                  </a:lnTo>
                  <a:lnTo>
                    <a:pt x="39" y="0"/>
                  </a:lnTo>
                  <a:lnTo>
                    <a:pt x="53" y="0"/>
                  </a:lnTo>
                  <a:lnTo>
                    <a:pt x="53" y="66"/>
                  </a:lnTo>
                  <a:lnTo>
                    <a:pt x="39" y="66"/>
                  </a:lnTo>
                  <a:lnTo>
                    <a:pt x="39" y="38"/>
                  </a:lnTo>
                  <a:lnTo>
                    <a:pt x="11" y="38"/>
                  </a:lnTo>
                  <a:lnTo>
                    <a:pt x="11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4" name="Freeform 140"/>
            <p:cNvSpPr/>
            <p:nvPr/>
          </p:nvSpPr>
          <p:spPr bwMode="auto">
            <a:xfrm>
              <a:off x="8116888" y="3681095"/>
              <a:ext cx="82550" cy="104775"/>
            </a:xfrm>
            <a:custGeom>
              <a:avLst/>
              <a:gdLst>
                <a:gd name="T0" fmla="*/ 20 w 52"/>
                <a:gd name="T1" fmla="*/ 11 h 66"/>
                <a:gd name="T2" fmla="*/ 0 w 52"/>
                <a:gd name="T3" fmla="*/ 11 h 66"/>
                <a:gd name="T4" fmla="*/ 0 w 52"/>
                <a:gd name="T5" fmla="*/ 0 h 66"/>
                <a:gd name="T6" fmla="*/ 52 w 52"/>
                <a:gd name="T7" fmla="*/ 0 h 66"/>
                <a:gd name="T8" fmla="*/ 52 w 52"/>
                <a:gd name="T9" fmla="*/ 11 h 66"/>
                <a:gd name="T10" fmla="*/ 34 w 52"/>
                <a:gd name="T11" fmla="*/ 11 h 66"/>
                <a:gd name="T12" fmla="*/ 34 w 52"/>
                <a:gd name="T13" fmla="*/ 66 h 66"/>
                <a:gd name="T14" fmla="*/ 20 w 52"/>
                <a:gd name="T15" fmla="*/ 66 h 66"/>
                <a:gd name="T16" fmla="*/ 20 w 52"/>
                <a:gd name="T17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6">
                  <a:moveTo>
                    <a:pt x="2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1"/>
                  </a:lnTo>
                  <a:lnTo>
                    <a:pt x="34" y="11"/>
                  </a:lnTo>
                  <a:lnTo>
                    <a:pt x="34" y="66"/>
                  </a:lnTo>
                  <a:lnTo>
                    <a:pt x="20" y="66"/>
                  </a:lnTo>
                  <a:lnTo>
                    <a:pt x="20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5" name="Freeform 141"/>
            <p:cNvSpPr/>
            <p:nvPr/>
          </p:nvSpPr>
          <p:spPr bwMode="auto">
            <a:xfrm>
              <a:off x="8210550" y="3681095"/>
              <a:ext cx="115887" cy="104775"/>
            </a:xfrm>
            <a:custGeom>
              <a:avLst/>
              <a:gdLst>
                <a:gd name="T0" fmla="*/ 17 w 21"/>
                <a:gd name="T1" fmla="*/ 11 h 19"/>
                <a:gd name="T2" fmla="*/ 17 w 21"/>
                <a:gd name="T3" fmla="*/ 3 h 19"/>
                <a:gd name="T4" fmla="*/ 17 w 21"/>
                <a:gd name="T5" fmla="*/ 3 h 19"/>
                <a:gd name="T6" fmla="*/ 15 w 21"/>
                <a:gd name="T7" fmla="*/ 11 h 19"/>
                <a:gd name="T8" fmla="*/ 12 w 21"/>
                <a:gd name="T9" fmla="*/ 19 h 19"/>
                <a:gd name="T10" fmla="*/ 9 w 21"/>
                <a:gd name="T11" fmla="*/ 19 h 19"/>
                <a:gd name="T12" fmla="*/ 6 w 21"/>
                <a:gd name="T13" fmla="*/ 11 h 19"/>
                <a:gd name="T14" fmla="*/ 4 w 21"/>
                <a:gd name="T15" fmla="*/ 3 h 19"/>
                <a:gd name="T16" fmla="*/ 4 w 21"/>
                <a:gd name="T17" fmla="*/ 3 h 19"/>
                <a:gd name="T18" fmla="*/ 4 w 21"/>
                <a:gd name="T19" fmla="*/ 11 h 19"/>
                <a:gd name="T20" fmla="*/ 3 w 21"/>
                <a:gd name="T21" fmla="*/ 19 h 19"/>
                <a:gd name="T22" fmla="*/ 0 w 21"/>
                <a:gd name="T23" fmla="*/ 19 h 19"/>
                <a:gd name="T24" fmla="*/ 1 w 21"/>
                <a:gd name="T25" fmla="*/ 0 h 19"/>
                <a:gd name="T26" fmla="*/ 6 w 21"/>
                <a:gd name="T27" fmla="*/ 0 h 19"/>
                <a:gd name="T28" fmla="*/ 9 w 21"/>
                <a:gd name="T29" fmla="*/ 8 h 19"/>
                <a:gd name="T30" fmla="*/ 10 w 21"/>
                <a:gd name="T31" fmla="*/ 14 h 19"/>
                <a:gd name="T32" fmla="*/ 11 w 21"/>
                <a:gd name="T33" fmla="*/ 14 h 19"/>
                <a:gd name="T34" fmla="*/ 13 w 21"/>
                <a:gd name="T35" fmla="*/ 8 h 19"/>
                <a:gd name="T36" fmla="*/ 15 w 21"/>
                <a:gd name="T37" fmla="*/ 0 h 19"/>
                <a:gd name="T38" fmla="*/ 20 w 21"/>
                <a:gd name="T39" fmla="*/ 0 h 19"/>
                <a:gd name="T40" fmla="*/ 21 w 21"/>
                <a:gd name="T41" fmla="*/ 19 h 19"/>
                <a:gd name="T42" fmla="*/ 18 w 21"/>
                <a:gd name="T43" fmla="*/ 19 h 19"/>
                <a:gd name="T44" fmla="*/ 17 w 21"/>
                <a:gd name="T4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9">
                  <a:moveTo>
                    <a:pt x="17" y="11"/>
                  </a:moveTo>
                  <a:cubicBezTo>
                    <a:pt x="17" y="9"/>
                    <a:pt x="17" y="6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5"/>
                    <a:pt x="15" y="8"/>
                    <a:pt x="15" y="1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8"/>
                    <a:pt x="5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9"/>
                    <a:pt x="4" y="1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2"/>
                    <a:pt x="12" y="10"/>
                    <a:pt x="13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7" y="11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6" name="Freeform 142"/>
            <p:cNvSpPr/>
            <p:nvPr/>
          </p:nvSpPr>
          <p:spPr bwMode="auto">
            <a:xfrm>
              <a:off x="8347075" y="3681095"/>
              <a:ext cx="61912" cy="104775"/>
            </a:xfrm>
            <a:custGeom>
              <a:avLst/>
              <a:gdLst>
                <a:gd name="T0" fmla="*/ 0 w 39"/>
                <a:gd name="T1" fmla="*/ 0 h 66"/>
                <a:gd name="T2" fmla="*/ 11 w 39"/>
                <a:gd name="T3" fmla="*/ 0 h 66"/>
                <a:gd name="T4" fmla="*/ 11 w 39"/>
                <a:gd name="T5" fmla="*/ 56 h 66"/>
                <a:gd name="T6" fmla="*/ 39 w 39"/>
                <a:gd name="T7" fmla="*/ 56 h 66"/>
                <a:gd name="T8" fmla="*/ 39 w 39"/>
                <a:gd name="T9" fmla="*/ 66 h 66"/>
                <a:gd name="T10" fmla="*/ 0 w 39"/>
                <a:gd name="T11" fmla="*/ 66 h 66"/>
                <a:gd name="T12" fmla="*/ 0 w 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6">
                  <a:moveTo>
                    <a:pt x="0" y="0"/>
                  </a:moveTo>
                  <a:lnTo>
                    <a:pt x="11" y="0"/>
                  </a:lnTo>
                  <a:lnTo>
                    <a:pt x="11" y="56"/>
                  </a:lnTo>
                  <a:lnTo>
                    <a:pt x="39" y="56"/>
                  </a:lnTo>
                  <a:lnTo>
                    <a:pt x="39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10950649" y="2455999"/>
            <a:ext cx="893203" cy="751402"/>
            <a:chOff x="6748463" y="2611120"/>
            <a:chExt cx="969962" cy="815975"/>
          </a:xfrm>
        </p:grpSpPr>
        <p:sp>
          <p:nvSpPr>
            <p:cNvPr id="248" name="Rectangle 143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793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49" name="Rectangle 144"/>
            <p:cNvSpPr>
              <a:spLocks noChangeArrowheads="1"/>
            </p:cNvSpPr>
            <p:nvPr/>
          </p:nvSpPr>
          <p:spPr bwMode="auto">
            <a:xfrm>
              <a:off x="6770688" y="2611120"/>
              <a:ext cx="947737" cy="176213"/>
            </a:xfrm>
            <a:prstGeom prst="rect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0" name="Freeform 145"/>
            <p:cNvSpPr>
              <a:spLocks noEditPoints="1"/>
            </p:cNvSpPr>
            <p:nvPr/>
          </p:nvSpPr>
          <p:spPr bwMode="auto">
            <a:xfrm>
              <a:off x="6748463" y="2611120"/>
              <a:ext cx="969962" cy="815975"/>
            </a:xfrm>
            <a:custGeom>
              <a:avLst/>
              <a:gdLst>
                <a:gd name="T0" fmla="*/ 611 w 611"/>
                <a:gd name="T1" fmla="*/ 514 h 514"/>
                <a:gd name="T2" fmla="*/ 0 w 611"/>
                <a:gd name="T3" fmla="*/ 514 h 514"/>
                <a:gd name="T4" fmla="*/ 0 w 611"/>
                <a:gd name="T5" fmla="*/ 0 h 514"/>
                <a:gd name="T6" fmla="*/ 611 w 611"/>
                <a:gd name="T7" fmla="*/ 0 h 514"/>
                <a:gd name="T8" fmla="*/ 611 w 611"/>
                <a:gd name="T9" fmla="*/ 514 h 514"/>
                <a:gd name="T10" fmla="*/ 14 w 611"/>
                <a:gd name="T11" fmla="*/ 500 h 514"/>
                <a:gd name="T12" fmla="*/ 597 w 611"/>
                <a:gd name="T13" fmla="*/ 500 h 514"/>
                <a:gd name="T14" fmla="*/ 597 w 611"/>
                <a:gd name="T15" fmla="*/ 13 h 514"/>
                <a:gd name="T16" fmla="*/ 14 w 611"/>
                <a:gd name="T17" fmla="*/ 13 h 514"/>
                <a:gd name="T18" fmla="*/ 14 w 611"/>
                <a:gd name="T19" fmla="*/ 50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1" h="514">
                  <a:moveTo>
                    <a:pt x="611" y="514"/>
                  </a:moveTo>
                  <a:lnTo>
                    <a:pt x="0" y="514"/>
                  </a:lnTo>
                  <a:lnTo>
                    <a:pt x="0" y="0"/>
                  </a:lnTo>
                  <a:lnTo>
                    <a:pt x="611" y="0"/>
                  </a:lnTo>
                  <a:lnTo>
                    <a:pt x="611" y="514"/>
                  </a:lnTo>
                  <a:close/>
                  <a:moveTo>
                    <a:pt x="14" y="500"/>
                  </a:moveTo>
                  <a:lnTo>
                    <a:pt x="597" y="500"/>
                  </a:lnTo>
                  <a:lnTo>
                    <a:pt x="597" y="13"/>
                  </a:lnTo>
                  <a:lnTo>
                    <a:pt x="14" y="13"/>
                  </a:lnTo>
                  <a:lnTo>
                    <a:pt x="14" y="50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1" name="Rectangle 146"/>
            <p:cNvSpPr>
              <a:spLocks noChangeArrowheads="1"/>
            </p:cNvSpPr>
            <p:nvPr/>
          </p:nvSpPr>
          <p:spPr bwMode="auto">
            <a:xfrm>
              <a:off x="6748463" y="2765108"/>
              <a:ext cx="969962" cy="22225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2" name="Oval 147"/>
            <p:cNvSpPr>
              <a:spLocks noChangeArrowheads="1"/>
            </p:cNvSpPr>
            <p:nvPr/>
          </p:nvSpPr>
          <p:spPr bwMode="auto">
            <a:xfrm>
              <a:off x="6837363" y="2682558"/>
              <a:ext cx="4286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3" name="Oval 148"/>
            <p:cNvSpPr>
              <a:spLocks noChangeArrowheads="1"/>
            </p:cNvSpPr>
            <p:nvPr/>
          </p:nvSpPr>
          <p:spPr bwMode="auto">
            <a:xfrm>
              <a:off x="6908800" y="2682558"/>
              <a:ext cx="44450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4" name="Oval 149"/>
            <p:cNvSpPr>
              <a:spLocks noChangeArrowheads="1"/>
            </p:cNvSpPr>
            <p:nvPr/>
          </p:nvSpPr>
          <p:spPr bwMode="auto">
            <a:xfrm>
              <a:off x="6980238" y="2682558"/>
              <a:ext cx="49212" cy="44450"/>
            </a:xfrm>
            <a:prstGeom prst="ellipse">
              <a:avLst/>
            </a:prstGeom>
            <a:solidFill>
              <a:srgbClr val="45C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5" name="Freeform 150"/>
            <p:cNvSpPr/>
            <p:nvPr/>
          </p:nvSpPr>
          <p:spPr bwMode="auto">
            <a:xfrm>
              <a:off x="6858000" y="2854008"/>
              <a:ext cx="138112" cy="26988"/>
            </a:xfrm>
            <a:custGeom>
              <a:avLst/>
              <a:gdLst>
                <a:gd name="T0" fmla="*/ 22 w 25"/>
                <a:gd name="T1" fmla="*/ 5 h 5"/>
                <a:gd name="T2" fmla="*/ 3 w 25"/>
                <a:gd name="T3" fmla="*/ 5 h 5"/>
                <a:gd name="T4" fmla="*/ 0 w 25"/>
                <a:gd name="T5" fmla="*/ 2 h 5"/>
                <a:gd name="T6" fmla="*/ 3 w 25"/>
                <a:gd name="T7" fmla="*/ 0 h 5"/>
                <a:gd name="T8" fmla="*/ 22 w 25"/>
                <a:gd name="T9" fmla="*/ 0 h 5"/>
                <a:gd name="T10" fmla="*/ 25 w 25"/>
                <a:gd name="T11" fmla="*/ 2 h 5"/>
                <a:gd name="T12" fmla="*/ 22 w 2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2"/>
                  </a:cubicBezTo>
                  <a:cubicBezTo>
                    <a:pt x="25" y="4"/>
                    <a:pt x="24" y="5"/>
                    <a:pt x="22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6" name="Freeform 151"/>
            <p:cNvSpPr/>
            <p:nvPr/>
          </p:nvSpPr>
          <p:spPr bwMode="auto">
            <a:xfrm>
              <a:off x="6864350" y="3134995"/>
              <a:ext cx="176212" cy="22225"/>
            </a:xfrm>
            <a:custGeom>
              <a:avLst/>
              <a:gdLst>
                <a:gd name="T0" fmla="*/ 30 w 32"/>
                <a:gd name="T1" fmla="*/ 4 h 4"/>
                <a:gd name="T2" fmla="*/ 3 w 32"/>
                <a:gd name="T3" fmla="*/ 4 h 4"/>
                <a:gd name="T4" fmla="*/ 0 w 32"/>
                <a:gd name="T5" fmla="*/ 2 h 4"/>
                <a:gd name="T6" fmla="*/ 3 w 32"/>
                <a:gd name="T7" fmla="*/ 0 h 4"/>
                <a:gd name="T8" fmla="*/ 30 w 32"/>
                <a:gd name="T9" fmla="*/ 0 h 4"/>
                <a:gd name="T10" fmla="*/ 32 w 32"/>
                <a:gd name="T11" fmla="*/ 2 h 4"/>
                <a:gd name="T12" fmla="*/ 30 w 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30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7" name="Freeform 152"/>
            <p:cNvSpPr/>
            <p:nvPr/>
          </p:nvSpPr>
          <p:spPr bwMode="auto">
            <a:xfrm>
              <a:off x="6902450" y="2919095"/>
              <a:ext cx="204787" cy="22225"/>
            </a:xfrm>
            <a:custGeom>
              <a:avLst/>
              <a:gdLst>
                <a:gd name="T0" fmla="*/ 35 w 37"/>
                <a:gd name="T1" fmla="*/ 4 h 4"/>
                <a:gd name="T2" fmla="*/ 2 w 37"/>
                <a:gd name="T3" fmla="*/ 4 h 4"/>
                <a:gd name="T4" fmla="*/ 0 w 37"/>
                <a:gd name="T5" fmla="*/ 2 h 4"/>
                <a:gd name="T6" fmla="*/ 2 w 37"/>
                <a:gd name="T7" fmla="*/ 0 h 4"/>
                <a:gd name="T8" fmla="*/ 35 w 37"/>
                <a:gd name="T9" fmla="*/ 0 h 4"/>
                <a:gd name="T10" fmla="*/ 37 w 37"/>
                <a:gd name="T11" fmla="*/ 2 h 4"/>
                <a:gd name="T12" fmla="*/ 35 w 3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">
                  <a:moveTo>
                    <a:pt x="3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"/>
                    <a:pt x="36" y="4"/>
                    <a:pt x="35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8" name="Freeform 153"/>
            <p:cNvSpPr/>
            <p:nvPr/>
          </p:nvSpPr>
          <p:spPr bwMode="auto">
            <a:xfrm>
              <a:off x="6908800" y="3201670"/>
              <a:ext cx="142875" cy="22225"/>
            </a:xfrm>
            <a:custGeom>
              <a:avLst/>
              <a:gdLst>
                <a:gd name="T0" fmla="*/ 24 w 26"/>
                <a:gd name="T1" fmla="*/ 4 h 4"/>
                <a:gd name="T2" fmla="*/ 2 w 26"/>
                <a:gd name="T3" fmla="*/ 4 h 4"/>
                <a:gd name="T4" fmla="*/ 0 w 26"/>
                <a:gd name="T5" fmla="*/ 2 h 4"/>
                <a:gd name="T6" fmla="*/ 2 w 26"/>
                <a:gd name="T7" fmla="*/ 0 h 4"/>
                <a:gd name="T8" fmla="*/ 24 w 26"/>
                <a:gd name="T9" fmla="*/ 0 h 4"/>
                <a:gd name="T10" fmla="*/ 26 w 26"/>
                <a:gd name="T11" fmla="*/ 2 h 4"/>
                <a:gd name="T12" fmla="*/ 24 w 2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59" name="Freeform 154"/>
            <p:cNvSpPr/>
            <p:nvPr/>
          </p:nvSpPr>
          <p:spPr bwMode="auto">
            <a:xfrm>
              <a:off x="6953250" y="3255645"/>
              <a:ext cx="192087" cy="22225"/>
            </a:xfrm>
            <a:custGeom>
              <a:avLst/>
              <a:gdLst>
                <a:gd name="T0" fmla="*/ 33 w 35"/>
                <a:gd name="T1" fmla="*/ 4 h 4"/>
                <a:gd name="T2" fmla="*/ 2 w 35"/>
                <a:gd name="T3" fmla="*/ 4 h 4"/>
                <a:gd name="T4" fmla="*/ 0 w 35"/>
                <a:gd name="T5" fmla="*/ 2 h 4"/>
                <a:gd name="T6" fmla="*/ 2 w 35"/>
                <a:gd name="T7" fmla="*/ 0 h 4"/>
                <a:gd name="T8" fmla="*/ 33 w 35"/>
                <a:gd name="T9" fmla="*/ 0 h 4"/>
                <a:gd name="T10" fmla="*/ 35 w 35"/>
                <a:gd name="T11" fmla="*/ 2 h 4"/>
                <a:gd name="T12" fmla="*/ 33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0" name="Freeform 155"/>
            <p:cNvSpPr/>
            <p:nvPr/>
          </p:nvSpPr>
          <p:spPr bwMode="auto">
            <a:xfrm>
              <a:off x="6931025" y="3311208"/>
              <a:ext cx="131762" cy="22225"/>
            </a:xfrm>
            <a:custGeom>
              <a:avLst/>
              <a:gdLst>
                <a:gd name="T0" fmla="*/ 21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1 w 24"/>
                <a:gd name="T9" fmla="*/ 0 h 4"/>
                <a:gd name="T10" fmla="*/ 24 w 24"/>
                <a:gd name="T11" fmla="*/ 2 h 4"/>
                <a:gd name="T12" fmla="*/ 21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1" name="Freeform 156"/>
            <p:cNvSpPr/>
            <p:nvPr/>
          </p:nvSpPr>
          <p:spPr bwMode="auto">
            <a:xfrm>
              <a:off x="7085013" y="3311208"/>
              <a:ext cx="165100" cy="22225"/>
            </a:xfrm>
            <a:custGeom>
              <a:avLst/>
              <a:gdLst>
                <a:gd name="T0" fmla="*/ 28 w 30"/>
                <a:gd name="T1" fmla="*/ 4 h 4"/>
                <a:gd name="T2" fmla="*/ 2 w 30"/>
                <a:gd name="T3" fmla="*/ 4 h 4"/>
                <a:gd name="T4" fmla="*/ 0 w 30"/>
                <a:gd name="T5" fmla="*/ 2 h 4"/>
                <a:gd name="T6" fmla="*/ 2 w 30"/>
                <a:gd name="T7" fmla="*/ 0 h 4"/>
                <a:gd name="T8" fmla="*/ 28 w 30"/>
                <a:gd name="T9" fmla="*/ 0 h 4"/>
                <a:gd name="T10" fmla="*/ 30 w 30"/>
                <a:gd name="T11" fmla="*/ 2 h 4"/>
                <a:gd name="T12" fmla="*/ 28 w 3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2" name="Freeform 157"/>
            <p:cNvSpPr/>
            <p:nvPr/>
          </p:nvSpPr>
          <p:spPr bwMode="auto">
            <a:xfrm>
              <a:off x="7283450" y="3311208"/>
              <a:ext cx="287337" cy="22225"/>
            </a:xfrm>
            <a:custGeom>
              <a:avLst/>
              <a:gdLst>
                <a:gd name="T0" fmla="*/ 50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50 w 52"/>
                <a:gd name="T9" fmla="*/ 0 h 4"/>
                <a:gd name="T10" fmla="*/ 52 w 52"/>
                <a:gd name="T11" fmla="*/ 2 h 4"/>
                <a:gd name="T12" fmla="*/ 50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5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5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3" name="Freeform 158"/>
            <p:cNvSpPr/>
            <p:nvPr/>
          </p:nvSpPr>
          <p:spPr bwMode="auto">
            <a:xfrm>
              <a:off x="7162800" y="3255645"/>
              <a:ext cx="285750" cy="22225"/>
            </a:xfrm>
            <a:custGeom>
              <a:avLst/>
              <a:gdLst>
                <a:gd name="T0" fmla="*/ 49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49 w 52"/>
                <a:gd name="T9" fmla="*/ 0 h 4"/>
                <a:gd name="T10" fmla="*/ 52 w 52"/>
                <a:gd name="T11" fmla="*/ 2 h 4"/>
                <a:gd name="T12" fmla="*/ 49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4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49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4" name="Freeform 159"/>
            <p:cNvSpPr/>
            <p:nvPr/>
          </p:nvSpPr>
          <p:spPr bwMode="auto">
            <a:xfrm>
              <a:off x="7234238" y="3201670"/>
              <a:ext cx="76200" cy="22225"/>
            </a:xfrm>
            <a:custGeom>
              <a:avLst/>
              <a:gdLst>
                <a:gd name="T0" fmla="*/ 11 w 14"/>
                <a:gd name="T1" fmla="*/ 4 h 4"/>
                <a:gd name="T2" fmla="*/ 2 w 14"/>
                <a:gd name="T3" fmla="*/ 4 h 4"/>
                <a:gd name="T4" fmla="*/ 0 w 14"/>
                <a:gd name="T5" fmla="*/ 2 h 4"/>
                <a:gd name="T6" fmla="*/ 2 w 14"/>
                <a:gd name="T7" fmla="*/ 0 h 4"/>
                <a:gd name="T8" fmla="*/ 11 w 14"/>
                <a:gd name="T9" fmla="*/ 0 h 4"/>
                <a:gd name="T10" fmla="*/ 14 w 14"/>
                <a:gd name="T11" fmla="*/ 2 h 4"/>
                <a:gd name="T12" fmla="*/ 11 w 1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5" name="Freeform 160"/>
            <p:cNvSpPr/>
            <p:nvPr/>
          </p:nvSpPr>
          <p:spPr bwMode="auto">
            <a:xfrm>
              <a:off x="7327900" y="3201670"/>
              <a:ext cx="254000" cy="22225"/>
            </a:xfrm>
            <a:custGeom>
              <a:avLst/>
              <a:gdLst>
                <a:gd name="T0" fmla="*/ 43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3 w 46"/>
                <a:gd name="T9" fmla="*/ 0 h 4"/>
                <a:gd name="T10" fmla="*/ 46 w 46"/>
                <a:gd name="T11" fmla="*/ 2 h 4"/>
                <a:gd name="T12" fmla="*/ 43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6" name="Freeform 161"/>
            <p:cNvSpPr/>
            <p:nvPr/>
          </p:nvSpPr>
          <p:spPr bwMode="auto">
            <a:xfrm>
              <a:off x="7067550" y="3201670"/>
              <a:ext cx="149225" cy="222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7" name="Freeform 162"/>
            <p:cNvSpPr/>
            <p:nvPr/>
          </p:nvSpPr>
          <p:spPr bwMode="auto">
            <a:xfrm>
              <a:off x="6958013" y="2974658"/>
              <a:ext cx="104775" cy="22225"/>
            </a:xfrm>
            <a:custGeom>
              <a:avLst/>
              <a:gdLst>
                <a:gd name="T0" fmla="*/ 16 w 19"/>
                <a:gd name="T1" fmla="*/ 4 h 4"/>
                <a:gd name="T2" fmla="*/ 2 w 19"/>
                <a:gd name="T3" fmla="*/ 4 h 4"/>
                <a:gd name="T4" fmla="*/ 0 w 19"/>
                <a:gd name="T5" fmla="*/ 2 h 4"/>
                <a:gd name="T6" fmla="*/ 2 w 19"/>
                <a:gd name="T7" fmla="*/ 0 h 4"/>
                <a:gd name="T8" fmla="*/ 16 w 19"/>
                <a:gd name="T9" fmla="*/ 0 h 4"/>
                <a:gd name="T10" fmla="*/ 19 w 19"/>
                <a:gd name="T11" fmla="*/ 2 h 4"/>
                <a:gd name="T12" fmla="*/ 16 w 1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3"/>
                    <a:pt x="18" y="4"/>
                    <a:pt x="1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8" name="Freeform 163"/>
            <p:cNvSpPr/>
            <p:nvPr/>
          </p:nvSpPr>
          <p:spPr bwMode="auto">
            <a:xfrm>
              <a:off x="6902450" y="3030220"/>
              <a:ext cx="320675" cy="26988"/>
            </a:xfrm>
            <a:custGeom>
              <a:avLst/>
              <a:gdLst>
                <a:gd name="T0" fmla="*/ 55 w 58"/>
                <a:gd name="T1" fmla="*/ 5 h 5"/>
                <a:gd name="T2" fmla="*/ 2 w 58"/>
                <a:gd name="T3" fmla="*/ 5 h 5"/>
                <a:gd name="T4" fmla="*/ 0 w 58"/>
                <a:gd name="T5" fmla="*/ 3 h 5"/>
                <a:gd name="T6" fmla="*/ 2 w 58"/>
                <a:gd name="T7" fmla="*/ 0 h 5"/>
                <a:gd name="T8" fmla="*/ 55 w 58"/>
                <a:gd name="T9" fmla="*/ 0 h 5"/>
                <a:gd name="T10" fmla="*/ 58 w 58"/>
                <a:gd name="T11" fmla="*/ 3 h 5"/>
                <a:gd name="T12" fmla="*/ 55 w 5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">
                  <a:moveTo>
                    <a:pt x="5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3"/>
                  </a:cubicBezTo>
                  <a:cubicBezTo>
                    <a:pt x="58" y="4"/>
                    <a:pt x="57" y="5"/>
                    <a:pt x="55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69" name="Freeform 164"/>
            <p:cNvSpPr/>
            <p:nvPr/>
          </p:nvSpPr>
          <p:spPr bwMode="auto">
            <a:xfrm>
              <a:off x="7250113" y="3030220"/>
              <a:ext cx="227012" cy="26988"/>
            </a:xfrm>
            <a:custGeom>
              <a:avLst/>
              <a:gdLst>
                <a:gd name="T0" fmla="*/ 39 w 41"/>
                <a:gd name="T1" fmla="*/ 5 h 5"/>
                <a:gd name="T2" fmla="*/ 2 w 41"/>
                <a:gd name="T3" fmla="*/ 5 h 5"/>
                <a:gd name="T4" fmla="*/ 0 w 41"/>
                <a:gd name="T5" fmla="*/ 3 h 5"/>
                <a:gd name="T6" fmla="*/ 2 w 41"/>
                <a:gd name="T7" fmla="*/ 0 h 5"/>
                <a:gd name="T8" fmla="*/ 39 w 41"/>
                <a:gd name="T9" fmla="*/ 0 h 5"/>
                <a:gd name="T10" fmla="*/ 41 w 41"/>
                <a:gd name="T11" fmla="*/ 3 h 5"/>
                <a:gd name="T12" fmla="*/ 39 w 4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">
                  <a:moveTo>
                    <a:pt x="3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4"/>
                    <a:pt x="40" y="5"/>
                    <a:pt x="39" y="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0" name="Freeform 165"/>
            <p:cNvSpPr/>
            <p:nvPr/>
          </p:nvSpPr>
          <p:spPr bwMode="auto">
            <a:xfrm>
              <a:off x="7354888" y="2974658"/>
              <a:ext cx="193675" cy="22225"/>
            </a:xfrm>
            <a:custGeom>
              <a:avLst/>
              <a:gdLst>
                <a:gd name="T0" fmla="*/ 32 w 35"/>
                <a:gd name="T1" fmla="*/ 4 h 4"/>
                <a:gd name="T2" fmla="*/ 3 w 35"/>
                <a:gd name="T3" fmla="*/ 4 h 4"/>
                <a:gd name="T4" fmla="*/ 0 w 35"/>
                <a:gd name="T5" fmla="*/ 2 h 4"/>
                <a:gd name="T6" fmla="*/ 3 w 35"/>
                <a:gd name="T7" fmla="*/ 0 h 4"/>
                <a:gd name="T8" fmla="*/ 32 w 35"/>
                <a:gd name="T9" fmla="*/ 0 h 4"/>
                <a:gd name="T10" fmla="*/ 35 w 35"/>
                <a:gd name="T11" fmla="*/ 2 h 4"/>
                <a:gd name="T12" fmla="*/ 32 w 3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2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1" name="Freeform 166"/>
            <p:cNvSpPr/>
            <p:nvPr/>
          </p:nvSpPr>
          <p:spPr bwMode="auto">
            <a:xfrm>
              <a:off x="7078663" y="2974658"/>
              <a:ext cx="254000" cy="22225"/>
            </a:xfrm>
            <a:custGeom>
              <a:avLst/>
              <a:gdLst>
                <a:gd name="T0" fmla="*/ 44 w 46"/>
                <a:gd name="T1" fmla="*/ 4 h 4"/>
                <a:gd name="T2" fmla="*/ 2 w 46"/>
                <a:gd name="T3" fmla="*/ 4 h 4"/>
                <a:gd name="T4" fmla="*/ 0 w 46"/>
                <a:gd name="T5" fmla="*/ 2 h 4"/>
                <a:gd name="T6" fmla="*/ 2 w 46"/>
                <a:gd name="T7" fmla="*/ 0 h 4"/>
                <a:gd name="T8" fmla="*/ 44 w 46"/>
                <a:gd name="T9" fmla="*/ 0 h 4"/>
                <a:gd name="T10" fmla="*/ 46 w 46"/>
                <a:gd name="T11" fmla="*/ 2 h 4"/>
                <a:gd name="T12" fmla="*/ 44 w 4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">
                  <a:moveTo>
                    <a:pt x="4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6" y="1"/>
                    <a:pt x="46" y="2"/>
                  </a:cubicBezTo>
                  <a:cubicBezTo>
                    <a:pt x="46" y="3"/>
                    <a:pt x="45" y="4"/>
                    <a:pt x="4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2" name="Freeform 167"/>
            <p:cNvSpPr/>
            <p:nvPr/>
          </p:nvSpPr>
          <p:spPr bwMode="auto">
            <a:xfrm>
              <a:off x="7239000" y="2919095"/>
              <a:ext cx="342900" cy="22225"/>
            </a:xfrm>
            <a:custGeom>
              <a:avLst/>
              <a:gdLst>
                <a:gd name="T0" fmla="*/ 60 w 62"/>
                <a:gd name="T1" fmla="*/ 4 h 4"/>
                <a:gd name="T2" fmla="*/ 2 w 62"/>
                <a:gd name="T3" fmla="*/ 4 h 4"/>
                <a:gd name="T4" fmla="*/ 0 w 62"/>
                <a:gd name="T5" fmla="*/ 2 h 4"/>
                <a:gd name="T6" fmla="*/ 2 w 62"/>
                <a:gd name="T7" fmla="*/ 0 h 4"/>
                <a:gd name="T8" fmla="*/ 60 w 62"/>
                <a:gd name="T9" fmla="*/ 0 h 4"/>
                <a:gd name="T10" fmla="*/ 62 w 62"/>
                <a:gd name="T11" fmla="*/ 2 h 4"/>
                <a:gd name="T12" fmla="*/ 60 w 6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3"/>
                    <a:pt x="61" y="4"/>
                    <a:pt x="60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3" name="Freeform 168"/>
            <p:cNvSpPr/>
            <p:nvPr/>
          </p:nvSpPr>
          <p:spPr bwMode="auto">
            <a:xfrm>
              <a:off x="7129463" y="2919095"/>
              <a:ext cx="93662" cy="22225"/>
            </a:xfrm>
            <a:custGeom>
              <a:avLst/>
              <a:gdLst>
                <a:gd name="T0" fmla="*/ 14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4 w 17"/>
                <a:gd name="T9" fmla="*/ 0 h 4"/>
                <a:gd name="T10" fmla="*/ 17 w 17"/>
                <a:gd name="T11" fmla="*/ 2 h 4"/>
                <a:gd name="T12" fmla="*/ 14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"/>
                    <a:pt x="16" y="4"/>
                    <a:pt x="14" y="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7594489" y="3207431"/>
            <a:ext cx="175457" cy="146777"/>
            <a:chOff x="3489325" y="3990658"/>
            <a:chExt cx="165100" cy="138113"/>
          </a:xfrm>
        </p:grpSpPr>
        <p:sp>
          <p:nvSpPr>
            <p:cNvPr id="275" name="Freeform 172"/>
            <p:cNvSpPr/>
            <p:nvPr/>
          </p:nvSpPr>
          <p:spPr bwMode="auto">
            <a:xfrm>
              <a:off x="3489325" y="3995420"/>
              <a:ext cx="60325" cy="133350"/>
            </a:xfrm>
            <a:custGeom>
              <a:avLst/>
              <a:gdLst>
                <a:gd name="T0" fmla="*/ 7 w 11"/>
                <a:gd name="T1" fmla="*/ 0 h 24"/>
                <a:gd name="T2" fmla="*/ 11 w 11"/>
                <a:gd name="T3" fmla="*/ 0 h 24"/>
                <a:gd name="T4" fmla="*/ 11 w 11"/>
                <a:gd name="T5" fmla="*/ 15 h 24"/>
                <a:gd name="T6" fmla="*/ 3 w 11"/>
                <a:gd name="T7" fmla="*/ 24 h 24"/>
                <a:gd name="T8" fmla="*/ 0 w 11"/>
                <a:gd name="T9" fmla="*/ 23 h 24"/>
                <a:gd name="T10" fmla="*/ 0 w 11"/>
                <a:gd name="T11" fmla="*/ 20 h 24"/>
                <a:gd name="T12" fmla="*/ 3 w 11"/>
                <a:gd name="T13" fmla="*/ 20 h 24"/>
                <a:gd name="T14" fmla="*/ 7 w 11"/>
                <a:gd name="T15" fmla="*/ 15 h 24"/>
                <a:gd name="T16" fmla="*/ 7 w 1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22"/>
                    <a:pt x="8" y="24"/>
                    <a:pt x="3" y="24"/>
                  </a:cubicBezTo>
                  <a:cubicBezTo>
                    <a:pt x="2" y="24"/>
                    <a:pt x="1" y="24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5" y="20"/>
                    <a:pt x="7" y="19"/>
                    <a:pt x="7" y="1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6" name="Freeform 173"/>
            <p:cNvSpPr/>
            <p:nvPr/>
          </p:nvSpPr>
          <p:spPr bwMode="auto">
            <a:xfrm>
              <a:off x="3571875" y="3990658"/>
              <a:ext cx="82550" cy="138113"/>
            </a:xfrm>
            <a:custGeom>
              <a:avLst/>
              <a:gdLst>
                <a:gd name="T0" fmla="*/ 1 w 15"/>
                <a:gd name="T1" fmla="*/ 20 h 25"/>
                <a:gd name="T2" fmla="*/ 7 w 15"/>
                <a:gd name="T3" fmla="*/ 21 h 25"/>
                <a:gd name="T4" fmla="*/ 11 w 15"/>
                <a:gd name="T5" fmla="*/ 18 h 25"/>
                <a:gd name="T6" fmla="*/ 7 w 15"/>
                <a:gd name="T7" fmla="*/ 14 h 25"/>
                <a:gd name="T8" fmla="*/ 0 w 15"/>
                <a:gd name="T9" fmla="*/ 7 h 25"/>
                <a:gd name="T10" fmla="*/ 9 w 15"/>
                <a:gd name="T11" fmla="*/ 0 h 25"/>
                <a:gd name="T12" fmla="*/ 14 w 15"/>
                <a:gd name="T13" fmla="*/ 2 h 25"/>
                <a:gd name="T14" fmla="*/ 13 w 15"/>
                <a:gd name="T15" fmla="*/ 5 h 25"/>
                <a:gd name="T16" fmla="*/ 9 w 15"/>
                <a:gd name="T17" fmla="*/ 4 h 25"/>
                <a:gd name="T18" fmla="*/ 5 w 15"/>
                <a:gd name="T19" fmla="*/ 7 h 25"/>
                <a:gd name="T20" fmla="*/ 9 w 15"/>
                <a:gd name="T21" fmla="*/ 11 h 25"/>
                <a:gd name="T22" fmla="*/ 15 w 15"/>
                <a:gd name="T23" fmla="*/ 18 h 25"/>
                <a:gd name="T24" fmla="*/ 6 w 15"/>
                <a:gd name="T25" fmla="*/ 25 h 25"/>
                <a:gd name="T26" fmla="*/ 0 w 15"/>
                <a:gd name="T27" fmla="*/ 23 h 25"/>
                <a:gd name="T28" fmla="*/ 1 w 15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5">
                  <a:moveTo>
                    <a:pt x="1" y="20"/>
                  </a:moveTo>
                  <a:cubicBezTo>
                    <a:pt x="2" y="21"/>
                    <a:pt x="4" y="21"/>
                    <a:pt x="7" y="21"/>
                  </a:cubicBezTo>
                  <a:cubicBezTo>
                    <a:pt x="9" y="21"/>
                    <a:pt x="11" y="20"/>
                    <a:pt x="11" y="18"/>
                  </a:cubicBezTo>
                  <a:cubicBezTo>
                    <a:pt x="11" y="16"/>
                    <a:pt x="10" y="15"/>
                    <a:pt x="7" y="14"/>
                  </a:cubicBezTo>
                  <a:cubicBezTo>
                    <a:pt x="3" y="13"/>
                    <a:pt x="0" y="11"/>
                    <a:pt x="0" y="7"/>
                  </a:cubicBezTo>
                  <a:cubicBezTo>
                    <a:pt x="0" y="3"/>
                    <a:pt x="3" y="0"/>
                    <a:pt x="9" y="0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6" y="4"/>
                    <a:pt x="5" y="5"/>
                    <a:pt x="5" y="7"/>
                  </a:cubicBezTo>
                  <a:cubicBezTo>
                    <a:pt x="5" y="9"/>
                    <a:pt x="6" y="10"/>
                    <a:pt x="9" y="11"/>
                  </a:cubicBezTo>
                  <a:cubicBezTo>
                    <a:pt x="13" y="12"/>
                    <a:pt x="15" y="14"/>
                    <a:pt x="15" y="18"/>
                  </a:cubicBezTo>
                  <a:cubicBezTo>
                    <a:pt x="15" y="22"/>
                    <a:pt x="12" y="25"/>
                    <a:pt x="6" y="25"/>
                  </a:cubicBezTo>
                  <a:cubicBezTo>
                    <a:pt x="4" y="25"/>
                    <a:pt x="1" y="24"/>
                    <a:pt x="0" y="23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77" name="组合 276"/>
          <p:cNvGrpSpPr/>
          <p:nvPr/>
        </p:nvGrpSpPr>
        <p:grpSpPr>
          <a:xfrm>
            <a:off x="9041052" y="2698118"/>
            <a:ext cx="1359795" cy="433583"/>
            <a:chOff x="5237163" y="2892108"/>
            <a:chExt cx="1279525" cy="407988"/>
          </a:xfrm>
        </p:grpSpPr>
        <p:sp>
          <p:nvSpPr>
            <p:cNvPr id="278" name="Freeform 188"/>
            <p:cNvSpPr/>
            <p:nvPr/>
          </p:nvSpPr>
          <p:spPr bwMode="auto">
            <a:xfrm>
              <a:off x="5248275" y="2903220"/>
              <a:ext cx="1257300" cy="385763"/>
            </a:xfrm>
            <a:custGeom>
              <a:avLst/>
              <a:gdLst>
                <a:gd name="T0" fmla="*/ 228 w 228"/>
                <a:gd name="T1" fmla="*/ 58 h 70"/>
                <a:gd name="T2" fmla="*/ 217 w 228"/>
                <a:gd name="T3" fmla="*/ 70 h 70"/>
                <a:gd name="T4" fmla="*/ 12 w 228"/>
                <a:gd name="T5" fmla="*/ 70 h 70"/>
                <a:gd name="T6" fmla="*/ 0 w 228"/>
                <a:gd name="T7" fmla="*/ 58 h 70"/>
                <a:gd name="T8" fmla="*/ 0 w 228"/>
                <a:gd name="T9" fmla="*/ 12 h 70"/>
                <a:gd name="T10" fmla="*/ 12 w 228"/>
                <a:gd name="T11" fmla="*/ 0 h 70"/>
                <a:gd name="T12" fmla="*/ 217 w 228"/>
                <a:gd name="T13" fmla="*/ 0 h 70"/>
                <a:gd name="T14" fmla="*/ 228 w 228"/>
                <a:gd name="T15" fmla="*/ 12 h 70"/>
                <a:gd name="T16" fmla="*/ 228 w 228"/>
                <a:gd name="T17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70">
                  <a:moveTo>
                    <a:pt x="228" y="58"/>
                  </a:moveTo>
                  <a:cubicBezTo>
                    <a:pt x="228" y="65"/>
                    <a:pt x="223" y="70"/>
                    <a:pt x="217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5" y="70"/>
                    <a:pt x="0" y="65"/>
                    <a:pt x="0" y="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5"/>
                    <a:pt x="228" y="12"/>
                  </a:cubicBezTo>
                  <a:lnTo>
                    <a:pt x="228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79" name="Freeform 189"/>
            <p:cNvSpPr>
              <a:spLocks noEditPoints="1"/>
            </p:cNvSpPr>
            <p:nvPr/>
          </p:nvSpPr>
          <p:spPr bwMode="auto">
            <a:xfrm>
              <a:off x="5237163" y="2892108"/>
              <a:ext cx="1279525" cy="407988"/>
            </a:xfrm>
            <a:custGeom>
              <a:avLst/>
              <a:gdLst>
                <a:gd name="T0" fmla="*/ 219 w 232"/>
                <a:gd name="T1" fmla="*/ 74 h 74"/>
                <a:gd name="T2" fmla="*/ 14 w 232"/>
                <a:gd name="T3" fmla="*/ 74 h 74"/>
                <a:gd name="T4" fmla="*/ 0 w 232"/>
                <a:gd name="T5" fmla="*/ 60 h 74"/>
                <a:gd name="T6" fmla="*/ 0 w 232"/>
                <a:gd name="T7" fmla="*/ 14 h 74"/>
                <a:gd name="T8" fmla="*/ 14 w 232"/>
                <a:gd name="T9" fmla="*/ 0 h 74"/>
                <a:gd name="T10" fmla="*/ 219 w 232"/>
                <a:gd name="T11" fmla="*/ 0 h 74"/>
                <a:gd name="T12" fmla="*/ 232 w 232"/>
                <a:gd name="T13" fmla="*/ 14 h 74"/>
                <a:gd name="T14" fmla="*/ 232 w 232"/>
                <a:gd name="T15" fmla="*/ 60 h 74"/>
                <a:gd name="T16" fmla="*/ 219 w 232"/>
                <a:gd name="T17" fmla="*/ 74 h 74"/>
                <a:gd name="T18" fmla="*/ 14 w 232"/>
                <a:gd name="T19" fmla="*/ 4 h 74"/>
                <a:gd name="T20" fmla="*/ 4 w 232"/>
                <a:gd name="T21" fmla="*/ 14 h 74"/>
                <a:gd name="T22" fmla="*/ 4 w 232"/>
                <a:gd name="T23" fmla="*/ 60 h 74"/>
                <a:gd name="T24" fmla="*/ 14 w 232"/>
                <a:gd name="T25" fmla="*/ 70 h 74"/>
                <a:gd name="T26" fmla="*/ 219 w 232"/>
                <a:gd name="T27" fmla="*/ 70 h 74"/>
                <a:gd name="T28" fmla="*/ 229 w 232"/>
                <a:gd name="T29" fmla="*/ 60 h 74"/>
                <a:gd name="T30" fmla="*/ 229 w 232"/>
                <a:gd name="T31" fmla="*/ 14 h 74"/>
                <a:gd name="T32" fmla="*/ 219 w 232"/>
                <a:gd name="T33" fmla="*/ 4 h 74"/>
                <a:gd name="T34" fmla="*/ 14 w 232"/>
                <a:gd name="T35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2" h="74">
                  <a:moveTo>
                    <a:pt x="219" y="74"/>
                  </a:move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6"/>
                    <a:pt x="232" y="14"/>
                  </a:cubicBezTo>
                  <a:cubicBezTo>
                    <a:pt x="232" y="60"/>
                    <a:pt x="232" y="60"/>
                    <a:pt x="232" y="60"/>
                  </a:cubicBezTo>
                  <a:cubicBezTo>
                    <a:pt x="232" y="68"/>
                    <a:pt x="226" y="74"/>
                    <a:pt x="219" y="74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6"/>
                    <a:pt x="8" y="70"/>
                    <a:pt x="14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4" y="70"/>
                    <a:pt x="229" y="66"/>
                    <a:pt x="229" y="60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29" y="8"/>
                    <a:pt x="224" y="4"/>
                    <a:pt x="219" y="4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0" name="Freeform 190"/>
            <p:cNvSpPr/>
            <p:nvPr/>
          </p:nvSpPr>
          <p:spPr bwMode="auto">
            <a:xfrm>
              <a:off x="5667375" y="2947670"/>
              <a:ext cx="369887" cy="15875"/>
            </a:xfrm>
            <a:custGeom>
              <a:avLst/>
              <a:gdLst>
                <a:gd name="T0" fmla="*/ 66 w 67"/>
                <a:gd name="T1" fmla="*/ 3 h 3"/>
                <a:gd name="T2" fmla="*/ 1 w 67"/>
                <a:gd name="T3" fmla="*/ 3 h 3"/>
                <a:gd name="T4" fmla="*/ 0 w 67"/>
                <a:gd name="T5" fmla="*/ 2 h 3"/>
                <a:gd name="T6" fmla="*/ 1 w 67"/>
                <a:gd name="T7" fmla="*/ 0 h 3"/>
                <a:gd name="T8" fmla="*/ 66 w 67"/>
                <a:gd name="T9" fmla="*/ 0 h 3"/>
                <a:gd name="T10" fmla="*/ 67 w 67"/>
                <a:gd name="T11" fmla="*/ 2 h 3"/>
                <a:gd name="T12" fmla="*/ 66 w 67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">
                  <a:moveTo>
                    <a:pt x="6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1"/>
                    <a:pt x="67" y="2"/>
                  </a:cubicBezTo>
                  <a:cubicBezTo>
                    <a:pt x="67" y="3"/>
                    <a:pt x="67" y="3"/>
                    <a:pt x="66" y="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1" name="Freeform 191"/>
            <p:cNvSpPr/>
            <p:nvPr/>
          </p:nvSpPr>
          <p:spPr bwMode="auto">
            <a:xfrm>
              <a:off x="5292725" y="2947670"/>
              <a:ext cx="307975" cy="209550"/>
            </a:xfrm>
            <a:custGeom>
              <a:avLst/>
              <a:gdLst>
                <a:gd name="T0" fmla="*/ 2 w 56"/>
                <a:gd name="T1" fmla="*/ 38 h 38"/>
                <a:gd name="T2" fmla="*/ 0 w 56"/>
                <a:gd name="T3" fmla="*/ 37 h 38"/>
                <a:gd name="T4" fmla="*/ 0 w 56"/>
                <a:gd name="T5" fmla="*/ 13 h 38"/>
                <a:gd name="T6" fmla="*/ 14 w 56"/>
                <a:gd name="T7" fmla="*/ 0 h 38"/>
                <a:gd name="T8" fmla="*/ 55 w 56"/>
                <a:gd name="T9" fmla="*/ 0 h 38"/>
                <a:gd name="T10" fmla="*/ 56 w 56"/>
                <a:gd name="T11" fmla="*/ 2 h 38"/>
                <a:gd name="T12" fmla="*/ 55 w 56"/>
                <a:gd name="T13" fmla="*/ 3 h 38"/>
                <a:gd name="T14" fmla="*/ 14 w 56"/>
                <a:gd name="T15" fmla="*/ 3 h 38"/>
                <a:gd name="T16" fmla="*/ 4 w 56"/>
                <a:gd name="T17" fmla="*/ 13 h 38"/>
                <a:gd name="T18" fmla="*/ 4 w 56"/>
                <a:gd name="T19" fmla="*/ 37 h 38"/>
                <a:gd name="T20" fmla="*/ 2 w 56"/>
                <a:gd name="T2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2" y="38"/>
                  </a:moveTo>
                  <a:cubicBezTo>
                    <a:pt x="1" y="38"/>
                    <a:pt x="0" y="38"/>
                    <a:pt x="0" y="3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1"/>
                    <a:pt x="56" y="2"/>
                  </a:cubicBezTo>
                  <a:cubicBezTo>
                    <a:pt x="56" y="3"/>
                    <a:pt x="56" y="3"/>
                    <a:pt x="5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8" y="3"/>
                    <a:pt x="4" y="8"/>
                    <a:pt x="4" y="1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3" y="38"/>
                    <a:pt x="2" y="3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2" name="Freeform 192"/>
            <p:cNvSpPr/>
            <p:nvPr/>
          </p:nvSpPr>
          <p:spPr bwMode="auto">
            <a:xfrm>
              <a:off x="5711825" y="3057208"/>
              <a:ext cx="109537" cy="122238"/>
            </a:xfrm>
            <a:custGeom>
              <a:avLst/>
              <a:gdLst>
                <a:gd name="T0" fmla="*/ 0 w 69"/>
                <a:gd name="T1" fmla="*/ 32 h 77"/>
                <a:gd name="T2" fmla="*/ 69 w 69"/>
                <a:gd name="T3" fmla="*/ 0 h 77"/>
                <a:gd name="T4" fmla="*/ 69 w 69"/>
                <a:gd name="T5" fmla="*/ 11 h 77"/>
                <a:gd name="T6" fmla="*/ 14 w 69"/>
                <a:gd name="T7" fmla="*/ 38 h 77"/>
                <a:gd name="T8" fmla="*/ 14 w 69"/>
                <a:gd name="T9" fmla="*/ 38 h 77"/>
                <a:gd name="T10" fmla="*/ 69 w 69"/>
                <a:gd name="T11" fmla="*/ 63 h 77"/>
                <a:gd name="T12" fmla="*/ 69 w 69"/>
                <a:gd name="T13" fmla="*/ 77 h 77"/>
                <a:gd name="T14" fmla="*/ 0 w 69"/>
                <a:gd name="T15" fmla="*/ 42 h 77"/>
                <a:gd name="T16" fmla="*/ 0 w 69"/>
                <a:gd name="T17" fmla="*/ 3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0" y="32"/>
                  </a:moveTo>
                  <a:lnTo>
                    <a:pt x="69" y="0"/>
                  </a:lnTo>
                  <a:lnTo>
                    <a:pt x="69" y="11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69" y="63"/>
                  </a:lnTo>
                  <a:lnTo>
                    <a:pt x="69" y="77"/>
                  </a:lnTo>
                  <a:lnTo>
                    <a:pt x="0" y="4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3" name="Freeform 193"/>
            <p:cNvSpPr/>
            <p:nvPr/>
          </p:nvSpPr>
          <p:spPr bwMode="auto">
            <a:xfrm>
              <a:off x="5838825" y="3019108"/>
              <a:ext cx="76200" cy="171450"/>
            </a:xfrm>
            <a:custGeom>
              <a:avLst/>
              <a:gdLst>
                <a:gd name="T0" fmla="*/ 0 w 48"/>
                <a:gd name="T1" fmla="*/ 108 h 108"/>
                <a:gd name="T2" fmla="*/ 38 w 48"/>
                <a:gd name="T3" fmla="*/ 0 h 108"/>
                <a:gd name="T4" fmla="*/ 48 w 48"/>
                <a:gd name="T5" fmla="*/ 0 h 108"/>
                <a:gd name="T6" fmla="*/ 14 w 48"/>
                <a:gd name="T7" fmla="*/ 108 h 108"/>
                <a:gd name="T8" fmla="*/ 0 w 4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8">
                  <a:moveTo>
                    <a:pt x="0" y="108"/>
                  </a:moveTo>
                  <a:lnTo>
                    <a:pt x="38" y="0"/>
                  </a:lnTo>
                  <a:lnTo>
                    <a:pt x="48" y="0"/>
                  </a:lnTo>
                  <a:lnTo>
                    <a:pt x="14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4" name="Freeform 194"/>
            <p:cNvSpPr/>
            <p:nvPr/>
          </p:nvSpPr>
          <p:spPr bwMode="auto">
            <a:xfrm>
              <a:off x="5932488" y="3057208"/>
              <a:ext cx="109537" cy="122238"/>
            </a:xfrm>
            <a:custGeom>
              <a:avLst/>
              <a:gdLst>
                <a:gd name="T0" fmla="*/ 69 w 69"/>
                <a:gd name="T1" fmla="*/ 45 h 77"/>
                <a:gd name="T2" fmla="*/ 0 w 69"/>
                <a:gd name="T3" fmla="*/ 77 h 77"/>
                <a:gd name="T4" fmla="*/ 0 w 69"/>
                <a:gd name="T5" fmla="*/ 63 h 77"/>
                <a:gd name="T6" fmla="*/ 55 w 69"/>
                <a:gd name="T7" fmla="*/ 38 h 77"/>
                <a:gd name="T8" fmla="*/ 55 w 69"/>
                <a:gd name="T9" fmla="*/ 38 h 77"/>
                <a:gd name="T10" fmla="*/ 0 w 69"/>
                <a:gd name="T11" fmla="*/ 11 h 77"/>
                <a:gd name="T12" fmla="*/ 0 w 69"/>
                <a:gd name="T13" fmla="*/ 0 h 77"/>
                <a:gd name="T14" fmla="*/ 69 w 69"/>
                <a:gd name="T15" fmla="*/ 32 h 77"/>
                <a:gd name="T16" fmla="*/ 69 w 69"/>
                <a:gd name="T17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7">
                  <a:moveTo>
                    <a:pt x="69" y="45"/>
                  </a:moveTo>
                  <a:lnTo>
                    <a:pt x="0" y="77"/>
                  </a:lnTo>
                  <a:lnTo>
                    <a:pt x="0" y="63"/>
                  </a:lnTo>
                  <a:lnTo>
                    <a:pt x="55" y="38"/>
                  </a:lnTo>
                  <a:lnTo>
                    <a:pt x="55" y="38"/>
                  </a:lnTo>
                  <a:lnTo>
                    <a:pt x="0" y="11"/>
                  </a:lnTo>
                  <a:lnTo>
                    <a:pt x="0" y="0"/>
                  </a:lnTo>
                  <a:lnTo>
                    <a:pt x="69" y="32"/>
                  </a:lnTo>
                  <a:lnTo>
                    <a:pt x="69" y="4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841876" y="693773"/>
            <a:ext cx="894779" cy="751615"/>
            <a:chOff x="3913188" y="1577658"/>
            <a:chExt cx="1031875" cy="866775"/>
          </a:xfrm>
        </p:grpSpPr>
        <p:sp>
          <p:nvSpPr>
            <p:cNvPr id="286" name="Freeform 99"/>
            <p:cNvSpPr>
              <a:spLocks noEditPoints="1"/>
            </p:cNvSpPr>
            <p:nvPr/>
          </p:nvSpPr>
          <p:spPr bwMode="auto">
            <a:xfrm>
              <a:off x="4327525" y="1820545"/>
              <a:ext cx="606425" cy="612775"/>
            </a:xfrm>
            <a:custGeom>
              <a:avLst/>
              <a:gdLst>
                <a:gd name="T0" fmla="*/ 104 w 110"/>
                <a:gd name="T1" fmla="*/ 46 h 111"/>
                <a:gd name="T2" fmla="*/ 96 w 110"/>
                <a:gd name="T3" fmla="*/ 46 h 111"/>
                <a:gd name="T4" fmla="*/ 90 w 110"/>
                <a:gd name="T5" fmla="*/ 34 h 111"/>
                <a:gd name="T6" fmla="*/ 97 w 110"/>
                <a:gd name="T7" fmla="*/ 27 h 111"/>
                <a:gd name="T8" fmla="*/ 97 w 110"/>
                <a:gd name="T9" fmla="*/ 19 h 111"/>
                <a:gd name="T10" fmla="*/ 92 w 110"/>
                <a:gd name="T11" fmla="*/ 14 h 111"/>
                <a:gd name="T12" fmla="*/ 84 w 110"/>
                <a:gd name="T13" fmla="*/ 14 h 111"/>
                <a:gd name="T14" fmla="*/ 77 w 110"/>
                <a:gd name="T15" fmla="*/ 21 h 111"/>
                <a:gd name="T16" fmla="*/ 64 w 110"/>
                <a:gd name="T17" fmla="*/ 15 h 111"/>
                <a:gd name="T18" fmla="*/ 64 w 110"/>
                <a:gd name="T19" fmla="*/ 6 h 111"/>
                <a:gd name="T20" fmla="*/ 58 w 110"/>
                <a:gd name="T21" fmla="*/ 0 h 111"/>
                <a:gd name="T22" fmla="*/ 52 w 110"/>
                <a:gd name="T23" fmla="*/ 0 h 111"/>
                <a:gd name="T24" fmla="*/ 46 w 110"/>
                <a:gd name="T25" fmla="*/ 6 h 111"/>
                <a:gd name="T26" fmla="*/ 46 w 110"/>
                <a:gd name="T27" fmla="*/ 15 h 111"/>
                <a:gd name="T28" fmla="*/ 33 w 110"/>
                <a:gd name="T29" fmla="*/ 20 h 111"/>
                <a:gd name="T30" fmla="*/ 27 w 110"/>
                <a:gd name="T31" fmla="*/ 14 h 111"/>
                <a:gd name="T32" fmla="*/ 19 w 110"/>
                <a:gd name="T33" fmla="*/ 14 h 111"/>
                <a:gd name="T34" fmla="*/ 14 w 110"/>
                <a:gd name="T35" fmla="*/ 19 h 111"/>
                <a:gd name="T36" fmla="*/ 14 w 110"/>
                <a:gd name="T37" fmla="*/ 27 h 111"/>
                <a:gd name="T38" fmla="*/ 20 w 110"/>
                <a:gd name="T39" fmla="*/ 33 h 111"/>
                <a:gd name="T40" fmla="*/ 15 w 110"/>
                <a:gd name="T41" fmla="*/ 46 h 111"/>
                <a:gd name="T42" fmla="*/ 6 w 110"/>
                <a:gd name="T43" fmla="*/ 46 h 111"/>
                <a:gd name="T44" fmla="*/ 0 w 110"/>
                <a:gd name="T45" fmla="*/ 52 h 111"/>
                <a:gd name="T46" fmla="*/ 0 w 110"/>
                <a:gd name="T47" fmla="*/ 59 h 111"/>
                <a:gd name="T48" fmla="*/ 6 w 110"/>
                <a:gd name="T49" fmla="*/ 65 h 111"/>
                <a:gd name="T50" fmla="*/ 15 w 110"/>
                <a:gd name="T51" fmla="*/ 65 h 111"/>
                <a:gd name="T52" fmla="*/ 20 w 110"/>
                <a:gd name="T53" fmla="*/ 78 h 111"/>
                <a:gd name="T54" fmla="*/ 14 w 110"/>
                <a:gd name="T55" fmla="*/ 84 h 111"/>
                <a:gd name="T56" fmla="*/ 14 w 110"/>
                <a:gd name="T57" fmla="*/ 92 h 111"/>
                <a:gd name="T58" fmla="*/ 18 w 110"/>
                <a:gd name="T59" fmla="*/ 97 h 111"/>
                <a:gd name="T60" fmla="*/ 26 w 110"/>
                <a:gd name="T61" fmla="*/ 97 h 111"/>
                <a:gd name="T62" fmla="*/ 33 w 110"/>
                <a:gd name="T63" fmla="*/ 91 h 111"/>
                <a:gd name="T64" fmla="*/ 46 w 110"/>
                <a:gd name="T65" fmla="*/ 96 h 111"/>
                <a:gd name="T66" fmla="*/ 46 w 110"/>
                <a:gd name="T67" fmla="*/ 105 h 111"/>
                <a:gd name="T68" fmla="*/ 52 w 110"/>
                <a:gd name="T69" fmla="*/ 111 h 111"/>
                <a:gd name="T70" fmla="*/ 58 w 110"/>
                <a:gd name="T71" fmla="*/ 111 h 111"/>
                <a:gd name="T72" fmla="*/ 64 w 110"/>
                <a:gd name="T73" fmla="*/ 105 h 111"/>
                <a:gd name="T74" fmla="*/ 64 w 110"/>
                <a:gd name="T75" fmla="*/ 96 h 111"/>
                <a:gd name="T76" fmla="*/ 77 w 110"/>
                <a:gd name="T77" fmla="*/ 91 h 111"/>
                <a:gd name="T78" fmla="*/ 83 w 110"/>
                <a:gd name="T79" fmla="*/ 97 h 111"/>
                <a:gd name="T80" fmla="*/ 92 w 110"/>
                <a:gd name="T81" fmla="*/ 97 h 111"/>
                <a:gd name="T82" fmla="*/ 96 w 110"/>
                <a:gd name="T83" fmla="*/ 92 h 111"/>
                <a:gd name="T84" fmla="*/ 96 w 110"/>
                <a:gd name="T85" fmla="*/ 84 h 111"/>
                <a:gd name="T86" fmla="*/ 90 w 110"/>
                <a:gd name="T87" fmla="*/ 78 h 111"/>
                <a:gd name="T88" fmla="*/ 95 w 110"/>
                <a:gd name="T89" fmla="*/ 65 h 111"/>
                <a:gd name="T90" fmla="*/ 104 w 110"/>
                <a:gd name="T91" fmla="*/ 65 h 111"/>
                <a:gd name="T92" fmla="*/ 110 w 110"/>
                <a:gd name="T93" fmla="*/ 59 h 111"/>
                <a:gd name="T94" fmla="*/ 110 w 110"/>
                <a:gd name="T95" fmla="*/ 52 h 111"/>
                <a:gd name="T96" fmla="*/ 104 w 110"/>
                <a:gd name="T97" fmla="*/ 46 h 111"/>
                <a:gd name="T98" fmla="*/ 55 w 110"/>
                <a:gd name="T99" fmla="*/ 74 h 111"/>
                <a:gd name="T100" fmla="*/ 37 w 110"/>
                <a:gd name="T101" fmla="*/ 56 h 111"/>
                <a:gd name="T102" fmla="*/ 55 w 110"/>
                <a:gd name="T103" fmla="*/ 37 h 111"/>
                <a:gd name="T104" fmla="*/ 74 w 110"/>
                <a:gd name="T105" fmla="*/ 56 h 111"/>
                <a:gd name="T106" fmla="*/ 55 w 110"/>
                <a:gd name="T107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111">
                  <a:moveTo>
                    <a:pt x="104" y="46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94" y="42"/>
                    <a:pt x="93" y="37"/>
                    <a:pt x="90" y="34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5"/>
                    <a:pt x="99" y="21"/>
                    <a:pt x="97" y="19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0" y="12"/>
                    <a:pt x="86" y="12"/>
                    <a:pt x="84" y="1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3" y="18"/>
                    <a:pt x="69" y="16"/>
                    <a:pt x="64" y="1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6" y="3"/>
                    <a:pt x="46" y="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1" y="16"/>
                    <a:pt x="37" y="18"/>
                    <a:pt x="33" y="2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5" y="12"/>
                    <a:pt x="21" y="12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2" y="21"/>
                    <a:pt x="12" y="25"/>
                    <a:pt x="14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8" y="37"/>
                    <a:pt x="16" y="42"/>
                    <a:pt x="15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2" y="46"/>
                    <a:pt x="0" y="49"/>
                    <a:pt x="0" y="5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2" y="65"/>
                    <a:pt x="6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9"/>
                    <a:pt x="17" y="74"/>
                    <a:pt x="20" y="78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1" y="86"/>
                    <a:pt x="11" y="90"/>
                    <a:pt x="14" y="92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21" y="99"/>
                    <a:pt x="24" y="99"/>
                    <a:pt x="26" y="97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7" y="93"/>
                    <a:pt x="41" y="95"/>
                    <a:pt x="46" y="96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6" y="108"/>
                    <a:pt x="48" y="111"/>
                    <a:pt x="52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1" y="111"/>
                    <a:pt x="64" y="108"/>
                    <a:pt x="64" y="105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9" y="95"/>
                    <a:pt x="73" y="93"/>
                    <a:pt x="77" y="91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6" y="99"/>
                    <a:pt x="89" y="99"/>
                    <a:pt x="92" y="97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9" y="90"/>
                    <a:pt x="99" y="86"/>
                    <a:pt x="96" y="84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3" y="74"/>
                    <a:pt x="94" y="69"/>
                    <a:pt x="95" y="6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8" y="65"/>
                    <a:pt x="110" y="62"/>
                    <a:pt x="110" y="59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49"/>
                    <a:pt x="108" y="46"/>
                    <a:pt x="104" y="46"/>
                  </a:cubicBezTo>
                  <a:close/>
                  <a:moveTo>
                    <a:pt x="55" y="74"/>
                  </a:moveTo>
                  <a:cubicBezTo>
                    <a:pt x="45" y="74"/>
                    <a:pt x="37" y="66"/>
                    <a:pt x="37" y="56"/>
                  </a:cubicBezTo>
                  <a:cubicBezTo>
                    <a:pt x="37" y="45"/>
                    <a:pt x="45" y="37"/>
                    <a:pt x="55" y="37"/>
                  </a:cubicBezTo>
                  <a:cubicBezTo>
                    <a:pt x="65" y="37"/>
                    <a:pt x="74" y="45"/>
                    <a:pt x="74" y="56"/>
                  </a:cubicBezTo>
                  <a:cubicBezTo>
                    <a:pt x="74" y="66"/>
                    <a:pt x="65" y="74"/>
                    <a:pt x="55" y="74"/>
                  </a:cubicBez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7" name="Freeform 100"/>
            <p:cNvSpPr>
              <a:spLocks noEditPoints="1"/>
            </p:cNvSpPr>
            <p:nvPr/>
          </p:nvSpPr>
          <p:spPr bwMode="auto">
            <a:xfrm>
              <a:off x="3924300" y="1588770"/>
              <a:ext cx="485775" cy="485775"/>
            </a:xfrm>
            <a:custGeom>
              <a:avLst/>
              <a:gdLst>
                <a:gd name="T0" fmla="*/ 83 w 88"/>
                <a:gd name="T1" fmla="*/ 37 h 88"/>
                <a:gd name="T2" fmla="*/ 76 w 88"/>
                <a:gd name="T3" fmla="*/ 37 h 88"/>
                <a:gd name="T4" fmla="*/ 72 w 88"/>
                <a:gd name="T5" fmla="*/ 26 h 88"/>
                <a:gd name="T6" fmla="*/ 77 w 88"/>
                <a:gd name="T7" fmla="*/ 21 h 88"/>
                <a:gd name="T8" fmla="*/ 77 w 88"/>
                <a:gd name="T9" fmla="*/ 15 h 88"/>
                <a:gd name="T10" fmla="*/ 73 w 88"/>
                <a:gd name="T11" fmla="*/ 11 h 88"/>
                <a:gd name="T12" fmla="*/ 67 w 88"/>
                <a:gd name="T13" fmla="*/ 11 h 88"/>
                <a:gd name="T14" fmla="*/ 61 w 88"/>
                <a:gd name="T15" fmla="*/ 16 h 88"/>
                <a:gd name="T16" fmla="*/ 51 w 88"/>
                <a:gd name="T17" fmla="*/ 12 h 88"/>
                <a:gd name="T18" fmla="*/ 51 w 88"/>
                <a:gd name="T19" fmla="*/ 5 h 88"/>
                <a:gd name="T20" fmla="*/ 46 w 88"/>
                <a:gd name="T21" fmla="*/ 0 h 88"/>
                <a:gd name="T22" fmla="*/ 41 w 88"/>
                <a:gd name="T23" fmla="*/ 0 h 88"/>
                <a:gd name="T24" fmla="*/ 36 w 88"/>
                <a:gd name="T25" fmla="*/ 5 h 88"/>
                <a:gd name="T26" fmla="*/ 36 w 88"/>
                <a:gd name="T27" fmla="*/ 12 h 88"/>
                <a:gd name="T28" fmla="*/ 26 w 88"/>
                <a:gd name="T29" fmla="*/ 16 h 88"/>
                <a:gd name="T30" fmla="*/ 21 w 88"/>
                <a:gd name="T31" fmla="*/ 11 h 88"/>
                <a:gd name="T32" fmla="*/ 15 w 88"/>
                <a:gd name="T33" fmla="*/ 11 h 88"/>
                <a:gd name="T34" fmla="*/ 11 w 88"/>
                <a:gd name="T35" fmla="*/ 15 h 88"/>
                <a:gd name="T36" fmla="*/ 11 w 88"/>
                <a:gd name="T37" fmla="*/ 21 h 88"/>
                <a:gd name="T38" fmla="*/ 16 w 88"/>
                <a:gd name="T39" fmla="*/ 26 h 88"/>
                <a:gd name="T40" fmla="*/ 11 w 88"/>
                <a:gd name="T41" fmla="*/ 37 h 88"/>
                <a:gd name="T42" fmla="*/ 4 w 88"/>
                <a:gd name="T43" fmla="*/ 37 h 88"/>
                <a:gd name="T44" fmla="*/ 0 w 88"/>
                <a:gd name="T45" fmla="*/ 41 h 88"/>
                <a:gd name="T46" fmla="*/ 0 w 88"/>
                <a:gd name="T47" fmla="*/ 47 h 88"/>
                <a:gd name="T48" fmla="*/ 4 w 88"/>
                <a:gd name="T49" fmla="*/ 51 h 88"/>
                <a:gd name="T50" fmla="*/ 11 w 88"/>
                <a:gd name="T51" fmla="*/ 51 h 88"/>
                <a:gd name="T52" fmla="*/ 16 w 88"/>
                <a:gd name="T53" fmla="*/ 62 h 88"/>
                <a:gd name="T54" fmla="*/ 11 w 88"/>
                <a:gd name="T55" fmla="*/ 67 h 88"/>
                <a:gd name="T56" fmla="*/ 11 w 88"/>
                <a:gd name="T57" fmla="*/ 73 h 88"/>
                <a:gd name="T58" fmla="*/ 14 w 88"/>
                <a:gd name="T59" fmla="*/ 77 h 88"/>
                <a:gd name="T60" fmla="*/ 21 w 88"/>
                <a:gd name="T61" fmla="*/ 77 h 88"/>
                <a:gd name="T62" fmla="*/ 26 w 88"/>
                <a:gd name="T63" fmla="*/ 72 h 88"/>
                <a:gd name="T64" fmla="*/ 36 w 88"/>
                <a:gd name="T65" fmla="*/ 76 h 88"/>
                <a:gd name="T66" fmla="*/ 36 w 88"/>
                <a:gd name="T67" fmla="*/ 84 h 88"/>
                <a:gd name="T68" fmla="*/ 41 w 88"/>
                <a:gd name="T69" fmla="*/ 88 h 88"/>
                <a:gd name="T70" fmla="*/ 46 w 88"/>
                <a:gd name="T71" fmla="*/ 88 h 88"/>
                <a:gd name="T72" fmla="*/ 51 w 88"/>
                <a:gd name="T73" fmla="*/ 84 h 88"/>
                <a:gd name="T74" fmla="*/ 51 w 88"/>
                <a:gd name="T75" fmla="*/ 76 h 88"/>
                <a:gd name="T76" fmla="*/ 61 w 88"/>
                <a:gd name="T77" fmla="*/ 72 h 88"/>
                <a:gd name="T78" fmla="*/ 66 w 88"/>
                <a:gd name="T79" fmla="*/ 77 h 88"/>
                <a:gd name="T80" fmla="*/ 73 w 88"/>
                <a:gd name="T81" fmla="*/ 77 h 88"/>
                <a:gd name="T82" fmla="*/ 77 w 88"/>
                <a:gd name="T83" fmla="*/ 73 h 88"/>
                <a:gd name="T84" fmla="*/ 77 w 88"/>
                <a:gd name="T85" fmla="*/ 67 h 88"/>
                <a:gd name="T86" fmla="*/ 72 w 88"/>
                <a:gd name="T87" fmla="*/ 62 h 88"/>
                <a:gd name="T88" fmla="*/ 76 w 88"/>
                <a:gd name="T89" fmla="*/ 51 h 88"/>
                <a:gd name="T90" fmla="*/ 83 w 88"/>
                <a:gd name="T91" fmla="*/ 51 h 88"/>
                <a:gd name="T92" fmla="*/ 88 w 88"/>
                <a:gd name="T93" fmla="*/ 47 h 88"/>
                <a:gd name="T94" fmla="*/ 88 w 88"/>
                <a:gd name="T95" fmla="*/ 41 h 88"/>
                <a:gd name="T96" fmla="*/ 83 w 88"/>
                <a:gd name="T97" fmla="*/ 37 h 88"/>
                <a:gd name="T98" fmla="*/ 44 w 88"/>
                <a:gd name="T99" fmla="*/ 59 h 88"/>
                <a:gd name="T100" fmla="*/ 29 w 88"/>
                <a:gd name="T101" fmla="*/ 44 h 88"/>
                <a:gd name="T102" fmla="*/ 44 w 88"/>
                <a:gd name="T103" fmla="*/ 29 h 88"/>
                <a:gd name="T104" fmla="*/ 59 w 88"/>
                <a:gd name="T105" fmla="*/ 44 h 88"/>
                <a:gd name="T106" fmla="*/ 44 w 88"/>
                <a:gd name="T107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" h="88">
                  <a:moveTo>
                    <a:pt x="83" y="37"/>
                  </a:moveTo>
                  <a:cubicBezTo>
                    <a:pt x="76" y="37"/>
                    <a:pt x="76" y="37"/>
                    <a:pt x="76" y="37"/>
                  </a:cubicBezTo>
                  <a:cubicBezTo>
                    <a:pt x="75" y="33"/>
                    <a:pt x="74" y="30"/>
                    <a:pt x="72" y="26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19"/>
                    <a:pt x="79" y="17"/>
                    <a:pt x="77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9"/>
                    <a:pt x="68" y="9"/>
                    <a:pt x="67" y="1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8" y="14"/>
                    <a:pt x="55" y="13"/>
                    <a:pt x="51" y="12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9" y="0"/>
                    <a:pt x="4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6" y="2"/>
                    <a:pt x="36" y="5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29" y="14"/>
                    <a:pt x="26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9" y="9"/>
                    <a:pt x="16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6"/>
                    <a:pt x="9" y="19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9"/>
                    <a:pt x="12" y="33"/>
                    <a:pt x="11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9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5"/>
                    <a:pt x="14" y="58"/>
                    <a:pt x="16" y="62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9" y="68"/>
                    <a:pt x="9" y="71"/>
                    <a:pt x="11" y="73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6" y="79"/>
                    <a:pt x="19" y="79"/>
                    <a:pt x="21" y="7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9" y="74"/>
                    <a:pt x="33" y="76"/>
                    <a:pt x="36" y="76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6" y="86"/>
                    <a:pt x="38" y="88"/>
                    <a:pt x="41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9" y="88"/>
                    <a:pt x="51" y="86"/>
                    <a:pt x="51" y="84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5" y="76"/>
                    <a:pt x="58" y="74"/>
                    <a:pt x="61" y="7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9"/>
                    <a:pt x="71" y="79"/>
                    <a:pt x="73" y="7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9" y="72"/>
                    <a:pt x="79" y="69"/>
                    <a:pt x="77" y="67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4" y="59"/>
                    <a:pt x="75" y="55"/>
                    <a:pt x="76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6" y="51"/>
                    <a:pt x="88" y="49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9"/>
                    <a:pt x="86" y="37"/>
                    <a:pt x="83" y="37"/>
                  </a:cubicBezTo>
                  <a:close/>
                  <a:moveTo>
                    <a:pt x="44" y="59"/>
                  </a:moveTo>
                  <a:cubicBezTo>
                    <a:pt x="36" y="59"/>
                    <a:pt x="29" y="52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52" y="29"/>
                    <a:pt x="59" y="36"/>
                    <a:pt x="59" y="44"/>
                  </a:cubicBezTo>
                  <a:cubicBezTo>
                    <a:pt x="59" y="52"/>
                    <a:pt x="52" y="59"/>
                    <a:pt x="44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8" name="Freeform 101"/>
            <p:cNvSpPr>
              <a:spLocks noEditPoints="1"/>
            </p:cNvSpPr>
            <p:nvPr/>
          </p:nvSpPr>
          <p:spPr bwMode="auto">
            <a:xfrm>
              <a:off x="4316413" y="1809433"/>
              <a:ext cx="628650" cy="635000"/>
            </a:xfrm>
            <a:custGeom>
              <a:avLst/>
              <a:gdLst>
                <a:gd name="T0" fmla="*/ 46 w 114"/>
                <a:gd name="T1" fmla="*/ 107 h 115"/>
                <a:gd name="T2" fmla="*/ 30 w 114"/>
                <a:gd name="T3" fmla="*/ 100 h 115"/>
                <a:gd name="T4" fmla="*/ 12 w 114"/>
                <a:gd name="T5" fmla="*/ 90 h 115"/>
                <a:gd name="T6" fmla="*/ 15 w 114"/>
                <a:gd name="T7" fmla="*/ 69 h 115"/>
                <a:gd name="T8" fmla="*/ 0 w 114"/>
                <a:gd name="T9" fmla="*/ 54 h 115"/>
                <a:gd name="T10" fmla="*/ 20 w 114"/>
                <a:gd name="T11" fmla="*/ 36 h 115"/>
                <a:gd name="T12" fmla="*/ 19 w 114"/>
                <a:gd name="T13" fmla="*/ 15 h 115"/>
                <a:gd name="T14" fmla="*/ 46 w 114"/>
                <a:gd name="T15" fmla="*/ 16 h 115"/>
                <a:gd name="T16" fmla="*/ 60 w 114"/>
                <a:gd name="T17" fmla="*/ 0 h 115"/>
                <a:gd name="T18" fmla="*/ 79 w 114"/>
                <a:gd name="T19" fmla="*/ 20 h 115"/>
                <a:gd name="T20" fmla="*/ 100 w 114"/>
                <a:gd name="T21" fmla="*/ 20 h 115"/>
                <a:gd name="T22" fmla="*/ 95 w 114"/>
                <a:gd name="T23" fmla="*/ 36 h 115"/>
                <a:gd name="T24" fmla="*/ 114 w 114"/>
                <a:gd name="T25" fmla="*/ 54 h 115"/>
                <a:gd name="T26" fmla="*/ 106 w 114"/>
                <a:gd name="T27" fmla="*/ 69 h 115"/>
                <a:gd name="T28" fmla="*/ 100 w 114"/>
                <a:gd name="T29" fmla="*/ 85 h 115"/>
                <a:gd name="T30" fmla="*/ 84 w 114"/>
                <a:gd name="T31" fmla="*/ 100 h 115"/>
                <a:gd name="T32" fmla="*/ 68 w 114"/>
                <a:gd name="T33" fmla="*/ 107 h 115"/>
                <a:gd name="T34" fmla="*/ 36 w 114"/>
                <a:gd name="T35" fmla="*/ 91 h 115"/>
                <a:gd name="T36" fmla="*/ 50 w 114"/>
                <a:gd name="T37" fmla="*/ 107 h 115"/>
                <a:gd name="T38" fmla="*/ 60 w 114"/>
                <a:gd name="T39" fmla="*/ 113 h 115"/>
                <a:gd name="T40" fmla="*/ 64 w 114"/>
                <a:gd name="T41" fmla="*/ 96 h 115"/>
                <a:gd name="T42" fmla="*/ 79 w 114"/>
                <a:gd name="T43" fmla="*/ 90 h 115"/>
                <a:gd name="T44" fmla="*/ 97 w 114"/>
                <a:gd name="T45" fmla="*/ 93 h 115"/>
                <a:gd name="T46" fmla="*/ 90 w 114"/>
                <a:gd name="T47" fmla="*/ 79 h 115"/>
                <a:gd name="T48" fmla="*/ 106 w 114"/>
                <a:gd name="T49" fmla="*/ 65 h 115"/>
                <a:gd name="T50" fmla="*/ 106 w 114"/>
                <a:gd name="T51" fmla="*/ 50 h 115"/>
                <a:gd name="T52" fmla="*/ 90 w 114"/>
                <a:gd name="T53" fmla="*/ 37 h 115"/>
                <a:gd name="T54" fmla="*/ 98 w 114"/>
                <a:gd name="T55" fmla="*/ 25 h 115"/>
                <a:gd name="T56" fmla="*/ 87 w 114"/>
                <a:gd name="T57" fmla="*/ 18 h 115"/>
                <a:gd name="T58" fmla="*/ 66 w 114"/>
                <a:gd name="T59" fmla="*/ 19 h 115"/>
                <a:gd name="T60" fmla="*/ 60 w 114"/>
                <a:gd name="T61" fmla="*/ 4 h 115"/>
                <a:gd name="T62" fmla="*/ 50 w 114"/>
                <a:gd name="T63" fmla="*/ 19 h 115"/>
                <a:gd name="T64" fmla="*/ 35 w 114"/>
                <a:gd name="T65" fmla="*/ 25 h 115"/>
                <a:gd name="T66" fmla="*/ 17 w 114"/>
                <a:gd name="T67" fmla="*/ 22 h 115"/>
                <a:gd name="T68" fmla="*/ 24 w 114"/>
                <a:gd name="T69" fmla="*/ 36 h 115"/>
                <a:gd name="T70" fmla="*/ 8 w 114"/>
                <a:gd name="T71" fmla="*/ 50 h 115"/>
                <a:gd name="T72" fmla="*/ 8 w 114"/>
                <a:gd name="T73" fmla="*/ 65 h 115"/>
                <a:gd name="T74" fmla="*/ 24 w 114"/>
                <a:gd name="T75" fmla="*/ 78 h 115"/>
                <a:gd name="T76" fmla="*/ 16 w 114"/>
                <a:gd name="T77" fmla="*/ 90 h 115"/>
                <a:gd name="T78" fmla="*/ 27 w 114"/>
                <a:gd name="T79" fmla="*/ 97 h 115"/>
                <a:gd name="T80" fmla="*/ 37 w 114"/>
                <a:gd name="T81" fmla="*/ 58 h 115"/>
                <a:gd name="T82" fmla="*/ 57 w 114"/>
                <a:gd name="T83" fmla="*/ 78 h 115"/>
                <a:gd name="T84" fmla="*/ 57 w 114"/>
                <a:gd name="T85" fmla="*/ 7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15">
                  <a:moveTo>
                    <a:pt x="60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49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2" y="99"/>
                    <a:pt x="38" y="97"/>
                    <a:pt x="35" y="95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7" y="103"/>
                    <a:pt x="22" y="103"/>
                    <a:pt x="19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4"/>
                    <a:pt x="12" y="92"/>
                    <a:pt x="12" y="90"/>
                  </a:cubicBezTo>
                  <a:cubicBezTo>
                    <a:pt x="12" y="88"/>
                    <a:pt x="13" y="86"/>
                    <a:pt x="14" y="84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7" y="76"/>
                    <a:pt x="16" y="72"/>
                    <a:pt x="15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69"/>
                    <a:pt x="0" y="65"/>
                    <a:pt x="0" y="6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3" y="46"/>
                    <a:pt x="8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2"/>
                    <a:pt x="18" y="39"/>
                    <a:pt x="20" y="3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1" y="27"/>
                    <a:pt x="11" y="22"/>
                    <a:pt x="14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2" y="12"/>
                    <a:pt x="27" y="12"/>
                    <a:pt x="30" y="15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9" y="18"/>
                    <a:pt x="42" y="17"/>
                    <a:pt x="46" y="1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9" y="0"/>
                    <a:pt x="5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5" y="0"/>
                    <a:pt x="68" y="4"/>
                    <a:pt x="68" y="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2" y="17"/>
                    <a:pt x="76" y="18"/>
                    <a:pt x="79" y="20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7" y="12"/>
                    <a:pt x="92" y="12"/>
                    <a:pt x="95" y="15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1"/>
                    <a:pt x="102" y="23"/>
                    <a:pt x="102" y="25"/>
                  </a:cubicBezTo>
                  <a:cubicBezTo>
                    <a:pt x="102" y="27"/>
                    <a:pt x="101" y="29"/>
                    <a:pt x="100" y="31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9"/>
                    <a:pt x="98" y="43"/>
                    <a:pt x="99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1" y="46"/>
                    <a:pt x="114" y="50"/>
                    <a:pt x="114" y="54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65"/>
                    <a:pt x="111" y="69"/>
                    <a:pt x="106" y="6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8" y="73"/>
                    <a:pt x="97" y="76"/>
                    <a:pt x="95" y="79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3" y="88"/>
                    <a:pt x="103" y="93"/>
                    <a:pt x="100" y="96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2" y="103"/>
                    <a:pt x="87" y="103"/>
                    <a:pt x="84" y="100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5" y="97"/>
                    <a:pt x="72" y="99"/>
                    <a:pt x="68" y="100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1"/>
                    <a:pt x="65" y="115"/>
                    <a:pt x="60" y="115"/>
                  </a:cubicBezTo>
                  <a:close/>
                  <a:moveTo>
                    <a:pt x="35" y="90"/>
                  </a:moveTo>
                  <a:cubicBezTo>
                    <a:pt x="36" y="91"/>
                    <a:pt x="36" y="91"/>
                    <a:pt x="36" y="91"/>
                  </a:cubicBezTo>
                  <a:cubicBezTo>
                    <a:pt x="40" y="93"/>
                    <a:pt x="44" y="95"/>
                    <a:pt x="48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9"/>
                    <a:pt x="51" y="111"/>
                    <a:pt x="54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2" y="111"/>
                    <a:pt x="64" y="109"/>
                    <a:pt x="64" y="107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0" y="95"/>
                    <a:pt x="74" y="93"/>
                    <a:pt x="78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8" y="99"/>
                    <a:pt x="91" y="99"/>
                    <a:pt x="92" y="98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8" y="91"/>
                    <a:pt x="99" y="89"/>
                    <a:pt x="97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3" y="75"/>
                    <a:pt x="95" y="71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9" y="65"/>
                    <a:pt x="110" y="63"/>
                    <a:pt x="110" y="61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2"/>
                    <a:pt x="109" y="50"/>
                    <a:pt x="10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5"/>
                    <a:pt x="93" y="40"/>
                    <a:pt x="90" y="37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7"/>
                    <a:pt x="98" y="26"/>
                    <a:pt x="98" y="25"/>
                  </a:cubicBezTo>
                  <a:cubicBezTo>
                    <a:pt x="98" y="24"/>
                    <a:pt x="98" y="23"/>
                    <a:pt x="97" y="22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6"/>
                    <a:pt x="88" y="16"/>
                    <a:pt x="87" y="18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4" y="22"/>
                    <a:pt x="70" y="20"/>
                    <a:pt x="66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6"/>
                    <a:pt x="63" y="4"/>
                    <a:pt x="60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4"/>
                    <a:pt x="50" y="6"/>
                    <a:pt x="50" y="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4" y="20"/>
                    <a:pt x="40" y="22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6"/>
                    <a:pt x="23" y="16"/>
                    <a:pt x="22" y="17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4"/>
                    <a:pt x="16" y="26"/>
                    <a:pt x="17" y="28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40"/>
                    <a:pt x="20" y="44"/>
                    <a:pt x="19" y="49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50"/>
                    <a:pt x="4" y="52"/>
                    <a:pt x="4" y="54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3"/>
                    <a:pt x="6" y="65"/>
                    <a:pt x="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0" y="70"/>
                    <a:pt x="21" y="75"/>
                    <a:pt x="24" y="7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6" y="88"/>
                    <a:pt x="16" y="89"/>
                    <a:pt x="16" y="90"/>
                  </a:cubicBezTo>
                  <a:cubicBezTo>
                    <a:pt x="16" y="91"/>
                    <a:pt x="16" y="92"/>
                    <a:pt x="17" y="93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23" y="99"/>
                    <a:pt x="26" y="99"/>
                    <a:pt x="27" y="97"/>
                  </a:cubicBezTo>
                  <a:lnTo>
                    <a:pt x="35" y="90"/>
                  </a:lnTo>
                  <a:close/>
                  <a:moveTo>
                    <a:pt x="57" y="78"/>
                  </a:moveTo>
                  <a:cubicBezTo>
                    <a:pt x="46" y="78"/>
                    <a:pt x="37" y="69"/>
                    <a:pt x="37" y="58"/>
                  </a:cubicBezTo>
                  <a:cubicBezTo>
                    <a:pt x="37" y="46"/>
                    <a:pt x="46" y="37"/>
                    <a:pt x="57" y="37"/>
                  </a:cubicBezTo>
                  <a:cubicBezTo>
                    <a:pt x="68" y="37"/>
                    <a:pt x="78" y="46"/>
                    <a:pt x="78" y="58"/>
                  </a:cubicBezTo>
                  <a:cubicBezTo>
                    <a:pt x="78" y="69"/>
                    <a:pt x="68" y="78"/>
                    <a:pt x="57" y="78"/>
                  </a:cubicBezTo>
                  <a:close/>
                  <a:moveTo>
                    <a:pt x="57" y="41"/>
                  </a:moveTo>
                  <a:cubicBezTo>
                    <a:pt x="48" y="41"/>
                    <a:pt x="41" y="49"/>
                    <a:pt x="41" y="58"/>
                  </a:cubicBezTo>
                  <a:cubicBezTo>
                    <a:pt x="41" y="67"/>
                    <a:pt x="48" y="74"/>
                    <a:pt x="57" y="74"/>
                  </a:cubicBezTo>
                  <a:cubicBezTo>
                    <a:pt x="66" y="74"/>
                    <a:pt x="74" y="67"/>
                    <a:pt x="74" y="58"/>
                  </a:cubicBezTo>
                  <a:cubicBezTo>
                    <a:pt x="74" y="49"/>
                    <a:pt x="66" y="41"/>
                    <a:pt x="57" y="4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89" name="Freeform 102"/>
            <p:cNvSpPr>
              <a:spLocks noEditPoints="1"/>
            </p:cNvSpPr>
            <p:nvPr/>
          </p:nvSpPr>
          <p:spPr bwMode="auto">
            <a:xfrm>
              <a:off x="3913188" y="1577658"/>
              <a:ext cx="508000" cy="508000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1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4668838" y="2190433"/>
              <a:ext cx="122237" cy="104775"/>
            </a:xfrm>
            <a:custGeom>
              <a:avLst/>
              <a:gdLst>
                <a:gd name="T0" fmla="*/ 2 w 22"/>
                <a:gd name="T1" fmla="*/ 19 h 19"/>
                <a:gd name="T2" fmla="*/ 0 w 22"/>
                <a:gd name="T3" fmla="*/ 17 h 19"/>
                <a:gd name="T4" fmla="*/ 2 w 22"/>
                <a:gd name="T5" fmla="*/ 15 h 19"/>
                <a:gd name="T6" fmla="*/ 18 w 22"/>
                <a:gd name="T7" fmla="*/ 2 h 19"/>
                <a:gd name="T8" fmla="*/ 20 w 22"/>
                <a:gd name="T9" fmla="*/ 1 h 19"/>
                <a:gd name="T10" fmla="*/ 21 w 22"/>
                <a:gd name="T11" fmla="*/ 4 h 19"/>
                <a:gd name="T12" fmla="*/ 3 w 22"/>
                <a:gd name="T13" fmla="*/ 18 h 19"/>
                <a:gd name="T14" fmla="*/ 2 w 2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2" y="19"/>
                  </a:moveTo>
                  <a:cubicBezTo>
                    <a:pt x="1" y="19"/>
                    <a:pt x="1" y="18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8" y="13"/>
                    <a:pt x="14" y="8"/>
                    <a:pt x="18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1" y="1"/>
                    <a:pt x="22" y="3"/>
                    <a:pt x="21" y="4"/>
                  </a:cubicBezTo>
                  <a:cubicBezTo>
                    <a:pt x="17" y="11"/>
                    <a:pt x="11" y="16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4184650" y="1882458"/>
              <a:ext cx="98425" cy="82550"/>
            </a:xfrm>
            <a:custGeom>
              <a:avLst/>
              <a:gdLst>
                <a:gd name="T0" fmla="*/ 2 w 18"/>
                <a:gd name="T1" fmla="*/ 15 h 15"/>
                <a:gd name="T2" fmla="*/ 0 w 18"/>
                <a:gd name="T3" fmla="*/ 14 h 15"/>
                <a:gd name="T4" fmla="*/ 2 w 18"/>
                <a:gd name="T5" fmla="*/ 12 h 15"/>
                <a:gd name="T6" fmla="*/ 14 w 18"/>
                <a:gd name="T7" fmla="*/ 2 h 15"/>
                <a:gd name="T8" fmla="*/ 17 w 18"/>
                <a:gd name="T9" fmla="*/ 1 h 15"/>
                <a:gd name="T10" fmla="*/ 17 w 18"/>
                <a:gd name="T11" fmla="*/ 4 h 15"/>
                <a:gd name="T12" fmla="*/ 3 w 18"/>
                <a:gd name="T13" fmla="*/ 15 h 15"/>
                <a:gd name="T14" fmla="*/ 2 w 1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2" y="15"/>
                  </a:moveTo>
                  <a:cubicBezTo>
                    <a:pt x="1" y="15"/>
                    <a:pt x="1" y="15"/>
                    <a:pt x="0" y="14"/>
                  </a:cubicBezTo>
                  <a:cubicBezTo>
                    <a:pt x="0" y="13"/>
                    <a:pt x="1" y="12"/>
                    <a:pt x="2" y="12"/>
                  </a:cubicBezTo>
                  <a:cubicBezTo>
                    <a:pt x="7" y="10"/>
                    <a:pt x="11" y="6"/>
                    <a:pt x="14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4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4470400" y="1958658"/>
              <a:ext cx="138112" cy="127000"/>
            </a:xfrm>
            <a:custGeom>
              <a:avLst/>
              <a:gdLst>
                <a:gd name="T0" fmla="*/ 3 w 25"/>
                <a:gd name="T1" fmla="*/ 23 h 23"/>
                <a:gd name="T2" fmla="*/ 2 w 25"/>
                <a:gd name="T3" fmla="*/ 23 h 23"/>
                <a:gd name="T4" fmla="*/ 1 w 25"/>
                <a:gd name="T5" fmla="*/ 20 h 23"/>
                <a:gd name="T6" fmla="*/ 22 w 25"/>
                <a:gd name="T7" fmla="*/ 0 h 23"/>
                <a:gd name="T8" fmla="*/ 25 w 25"/>
                <a:gd name="T9" fmla="*/ 2 h 23"/>
                <a:gd name="T10" fmla="*/ 23 w 25"/>
                <a:gd name="T11" fmla="*/ 4 h 23"/>
                <a:gd name="T12" fmla="*/ 4 w 25"/>
                <a:gd name="T13" fmla="*/ 21 h 23"/>
                <a:gd name="T14" fmla="*/ 3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3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4" y="10"/>
                    <a:pt x="12" y="3"/>
                    <a:pt x="22" y="0"/>
                  </a:cubicBezTo>
                  <a:cubicBezTo>
                    <a:pt x="23" y="0"/>
                    <a:pt x="25" y="1"/>
                    <a:pt x="25" y="2"/>
                  </a:cubicBezTo>
                  <a:cubicBezTo>
                    <a:pt x="25" y="3"/>
                    <a:pt x="24" y="4"/>
                    <a:pt x="23" y="4"/>
                  </a:cubicBezTo>
                  <a:cubicBezTo>
                    <a:pt x="15" y="6"/>
                    <a:pt x="7" y="13"/>
                    <a:pt x="4" y="21"/>
                  </a:cubicBezTo>
                  <a:cubicBezTo>
                    <a:pt x="4" y="22"/>
                    <a:pt x="3" y="23"/>
                    <a:pt x="3" y="2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4029075" y="1693545"/>
              <a:ext cx="122237" cy="111125"/>
            </a:xfrm>
            <a:custGeom>
              <a:avLst/>
              <a:gdLst>
                <a:gd name="T0" fmla="*/ 3 w 22"/>
                <a:gd name="T1" fmla="*/ 20 h 20"/>
                <a:gd name="T2" fmla="*/ 2 w 22"/>
                <a:gd name="T3" fmla="*/ 20 h 20"/>
                <a:gd name="T4" fmla="*/ 1 w 22"/>
                <a:gd name="T5" fmla="*/ 17 h 20"/>
                <a:gd name="T6" fmla="*/ 19 w 22"/>
                <a:gd name="T7" fmla="*/ 0 h 20"/>
                <a:gd name="T8" fmla="*/ 22 w 22"/>
                <a:gd name="T9" fmla="*/ 2 h 20"/>
                <a:gd name="T10" fmla="*/ 20 w 22"/>
                <a:gd name="T11" fmla="*/ 4 h 20"/>
                <a:gd name="T12" fmla="*/ 4 w 22"/>
                <a:gd name="T13" fmla="*/ 19 h 20"/>
                <a:gd name="T14" fmla="*/ 3 w 22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0">
                  <a:moveTo>
                    <a:pt x="3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1" y="17"/>
                  </a:cubicBezTo>
                  <a:cubicBezTo>
                    <a:pt x="4" y="9"/>
                    <a:pt x="11" y="3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ubicBezTo>
                    <a:pt x="22" y="3"/>
                    <a:pt x="21" y="4"/>
                    <a:pt x="20" y="4"/>
                  </a:cubicBezTo>
                  <a:cubicBezTo>
                    <a:pt x="13" y="6"/>
                    <a:pt x="7" y="12"/>
                    <a:pt x="4" y="19"/>
                  </a:cubicBezTo>
                  <a:cubicBezTo>
                    <a:pt x="4" y="20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554912" y="5950264"/>
            <a:ext cx="1288937" cy="293554"/>
            <a:chOff x="4046538" y="2588895"/>
            <a:chExt cx="1212850" cy="276225"/>
          </a:xfrm>
        </p:grpSpPr>
        <p:sp>
          <p:nvSpPr>
            <p:cNvPr id="295" name="Freeform 5"/>
            <p:cNvSpPr/>
            <p:nvPr/>
          </p:nvSpPr>
          <p:spPr bwMode="auto">
            <a:xfrm>
              <a:off x="405765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6" name="Freeform 6"/>
            <p:cNvSpPr/>
            <p:nvPr/>
          </p:nvSpPr>
          <p:spPr bwMode="auto">
            <a:xfrm>
              <a:off x="437197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7" name="Freeform 7"/>
            <p:cNvSpPr/>
            <p:nvPr/>
          </p:nvSpPr>
          <p:spPr bwMode="auto">
            <a:xfrm>
              <a:off x="4686300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8" name="Freeform 8"/>
            <p:cNvSpPr/>
            <p:nvPr/>
          </p:nvSpPr>
          <p:spPr bwMode="auto">
            <a:xfrm>
              <a:off x="5000625" y="2600008"/>
              <a:ext cx="247650" cy="254000"/>
            </a:xfrm>
            <a:custGeom>
              <a:avLst/>
              <a:gdLst>
                <a:gd name="T0" fmla="*/ 45 w 45"/>
                <a:gd name="T1" fmla="*/ 40 h 46"/>
                <a:gd name="T2" fmla="*/ 40 w 45"/>
                <a:gd name="T3" fmla="*/ 46 h 46"/>
                <a:gd name="T4" fmla="*/ 5 w 45"/>
                <a:gd name="T5" fmla="*/ 46 h 46"/>
                <a:gd name="T6" fmla="*/ 0 w 45"/>
                <a:gd name="T7" fmla="*/ 40 h 46"/>
                <a:gd name="T8" fmla="*/ 0 w 45"/>
                <a:gd name="T9" fmla="*/ 5 h 46"/>
                <a:gd name="T10" fmla="*/ 5 w 45"/>
                <a:gd name="T11" fmla="*/ 0 h 46"/>
                <a:gd name="T12" fmla="*/ 40 w 45"/>
                <a:gd name="T13" fmla="*/ 0 h 46"/>
                <a:gd name="T14" fmla="*/ 45 w 45"/>
                <a:gd name="T15" fmla="*/ 5 h 46"/>
                <a:gd name="T16" fmla="*/ 45 w 45"/>
                <a:gd name="T1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45" y="40"/>
                  </a:moveTo>
                  <a:cubicBezTo>
                    <a:pt x="45" y="43"/>
                    <a:pt x="43" y="46"/>
                    <a:pt x="4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0" y="43"/>
                    <a:pt x="0" y="4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lnTo>
                    <a:pt x="45" y="4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299" name="Freeform 9"/>
            <p:cNvSpPr>
              <a:spLocks noEditPoints="1"/>
            </p:cNvSpPr>
            <p:nvPr/>
          </p:nvSpPr>
          <p:spPr bwMode="auto">
            <a:xfrm>
              <a:off x="404653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0" name="Freeform 10"/>
            <p:cNvSpPr>
              <a:spLocks noEditPoints="1"/>
            </p:cNvSpPr>
            <p:nvPr/>
          </p:nvSpPr>
          <p:spPr bwMode="auto">
            <a:xfrm>
              <a:off x="436086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1" name="Freeform 11"/>
            <p:cNvSpPr>
              <a:spLocks noEditPoints="1"/>
            </p:cNvSpPr>
            <p:nvPr/>
          </p:nvSpPr>
          <p:spPr bwMode="auto">
            <a:xfrm>
              <a:off x="4675188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2" name="Freeform 12"/>
            <p:cNvSpPr>
              <a:spLocks noEditPoints="1"/>
            </p:cNvSpPr>
            <p:nvPr/>
          </p:nvSpPr>
          <p:spPr bwMode="auto">
            <a:xfrm>
              <a:off x="4989513" y="2588895"/>
              <a:ext cx="269875" cy="276225"/>
            </a:xfrm>
            <a:custGeom>
              <a:avLst/>
              <a:gdLst>
                <a:gd name="T0" fmla="*/ 42 w 49"/>
                <a:gd name="T1" fmla="*/ 50 h 50"/>
                <a:gd name="T2" fmla="*/ 7 w 49"/>
                <a:gd name="T3" fmla="*/ 50 h 50"/>
                <a:gd name="T4" fmla="*/ 0 w 49"/>
                <a:gd name="T5" fmla="*/ 42 h 50"/>
                <a:gd name="T6" fmla="*/ 0 w 49"/>
                <a:gd name="T7" fmla="*/ 7 h 50"/>
                <a:gd name="T8" fmla="*/ 7 w 49"/>
                <a:gd name="T9" fmla="*/ 0 h 50"/>
                <a:gd name="T10" fmla="*/ 42 w 49"/>
                <a:gd name="T11" fmla="*/ 0 h 50"/>
                <a:gd name="T12" fmla="*/ 49 w 49"/>
                <a:gd name="T13" fmla="*/ 7 h 50"/>
                <a:gd name="T14" fmla="*/ 49 w 49"/>
                <a:gd name="T15" fmla="*/ 42 h 50"/>
                <a:gd name="T16" fmla="*/ 42 w 49"/>
                <a:gd name="T17" fmla="*/ 50 h 50"/>
                <a:gd name="T18" fmla="*/ 7 w 49"/>
                <a:gd name="T19" fmla="*/ 4 h 50"/>
                <a:gd name="T20" fmla="*/ 4 w 49"/>
                <a:gd name="T21" fmla="*/ 7 h 50"/>
                <a:gd name="T22" fmla="*/ 4 w 49"/>
                <a:gd name="T23" fmla="*/ 42 h 50"/>
                <a:gd name="T24" fmla="*/ 7 w 49"/>
                <a:gd name="T25" fmla="*/ 46 h 50"/>
                <a:gd name="T26" fmla="*/ 42 w 49"/>
                <a:gd name="T27" fmla="*/ 46 h 50"/>
                <a:gd name="T28" fmla="*/ 45 w 49"/>
                <a:gd name="T29" fmla="*/ 42 h 50"/>
                <a:gd name="T30" fmla="*/ 45 w 49"/>
                <a:gd name="T31" fmla="*/ 7 h 50"/>
                <a:gd name="T32" fmla="*/ 42 w 49"/>
                <a:gd name="T33" fmla="*/ 4 h 50"/>
                <a:gd name="T34" fmla="*/ 7 w 49"/>
                <a:gd name="T3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0">
                  <a:moveTo>
                    <a:pt x="42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3" y="50"/>
                    <a:pt x="0" y="46"/>
                    <a:pt x="0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6"/>
                    <a:pt x="46" y="50"/>
                    <a:pt x="42" y="50"/>
                  </a:cubicBezTo>
                  <a:close/>
                  <a:moveTo>
                    <a:pt x="7" y="4"/>
                  </a:moveTo>
                  <a:cubicBezTo>
                    <a:pt x="5" y="4"/>
                    <a:pt x="4" y="6"/>
                    <a:pt x="4" y="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5" y="46"/>
                    <a:pt x="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4" y="4"/>
                    <a:pt x="42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3" name="Freeform 13"/>
            <p:cNvSpPr/>
            <p:nvPr/>
          </p:nvSpPr>
          <p:spPr bwMode="auto">
            <a:xfrm>
              <a:off x="424497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4" name="Freeform 14"/>
            <p:cNvSpPr/>
            <p:nvPr/>
          </p:nvSpPr>
          <p:spPr bwMode="auto">
            <a:xfrm>
              <a:off x="455930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5" name="Freeform 15"/>
            <p:cNvSpPr/>
            <p:nvPr/>
          </p:nvSpPr>
          <p:spPr bwMode="auto">
            <a:xfrm>
              <a:off x="4873625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3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6" name="Freeform 16"/>
            <p:cNvSpPr/>
            <p:nvPr/>
          </p:nvSpPr>
          <p:spPr bwMode="auto">
            <a:xfrm>
              <a:off x="5187950" y="2649220"/>
              <a:ext cx="22225" cy="149225"/>
            </a:xfrm>
            <a:custGeom>
              <a:avLst/>
              <a:gdLst>
                <a:gd name="T0" fmla="*/ 2 w 4"/>
                <a:gd name="T1" fmla="*/ 27 h 27"/>
                <a:gd name="T2" fmla="*/ 0 w 4"/>
                <a:gd name="T3" fmla="*/ 25 h 27"/>
                <a:gd name="T4" fmla="*/ 0 w 4"/>
                <a:gd name="T5" fmla="*/ 2 h 27"/>
                <a:gd name="T6" fmla="*/ 2 w 4"/>
                <a:gd name="T7" fmla="*/ 0 h 27"/>
                <a:gd name="T8" fmla="*/ 4 w 4"/>
                <a:gd name="T9" fmla="*/ 2 h 27"/>
                <a:gd name="T10" fmla="*/ 4 w 4"/>
                <a:gd name="T11" fmla="*/ 25 h 27"/>
                <a:gd name="T12" fmla="*/ 2 w 4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7">
                  <a:moveTo>
                    <a:pt x="2" y="27"/>
                  </a:moveTo>
                  <a:cubicBezTo>
                    <a:pt x="1" y="27"/>
                    <a:pt x="0" y="26"/>
                    <a:pt x="0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6"/>
                    <a:pt x="4" y="27"/>
                    <a:pt x="2" y="27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9234968" y="691519"/>
            <a:ext cx="480820" cy="199077"/>
            <a:chOff x="6340475" y="1976120"/>
            <a:chExt cx="452437" cy="187325"/>
          </a:xfrm>
        </p:grpSpPr>
        <p:sp>
          <p:nvSpPr>
            <p:cNvPr id="308" name="Freeform 136"/>
            <p:cNvSpPr/>
            <p:nvPr/>
          </p:nvSpPr>
          <p:spPr bwMode="auto">
            <a:xfrm>
              <a:off x="6340475" y="1976120"/>
              <a:ext cx="138112" cy="187325"/>
            </a:xfrm>
            <a:custGeom>
              <a:avLst/>
              <a:gdLst>
                <a:gd name="T0" fmla="*/ 25 w 25"/>
                <a:gd name="T1" fmla="*/ 32 h 34"/>
                <a:gd name="T2" fmla="*/ 16 w 25"/>
                <a:gd name="T3" fmla="*/ 34 h 34"/>
                <a:gd name="T4" fmla="*/ 0 w 25"/>
                <a:gd name="T5" fmla="*/ 17 h 34"/>
                <a:gd name="T6" fmla="*/ 17 w 25"/>
                <a:gd name="T7" fmla="*/ 0 h 34"/>
                <a:gd name="T8" fmla="*/ 25 w 25"/>
                <a:gd name="T9" fmla="*/ 2 h 34"/>
                <a:gd name="T10" fmla="*/ 24 w 25"/>
                <a:gd name="T11" fmla="*/ 7 h 34"/>
                <a:gd name="T12" fmla="*/ 17 w 25"/>
                <a:gd name="T13" fmla="*/ 5 h 34"/>
                <a:gd name="T14" fmla="*/ 6 w 25"/>
                <a:gd name="T15" fmla="*/ 17 h 34"/>
                <a:gd name="T16" fmla="*/ 17 w 25"/>
                <a:gd name="T17" fmla="*/ 29 h 34"/>
                <a:gd name="T18" fmla="*/ 24 w 25"/>
                <a:gd name="T19" fmla="*/ 28 h 34"/>
                <a:gd name="T20" fmla="*/ 25 w 25"/>
                <a:gd name="T2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4">
                  <a:moveTo>
                    <a:pt x="25" y="32"/>
                  </a:moveTo>
                  <a:cubicBezTo>
                    <a:pt x="23" y="33"/>
                    <a:pt x="20" y="34"/>
                    <a:pt x="16" y="34"/>
                  </a:cubicBezTo>
                  <a:cubicBezTo>
                    <a:pt x="6" y="34"/>
                    <a:pt x="0" y="2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1" y="0"/>
                    <a:pt x="24" y="1"/>
                    <a:pt x="25" y="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6"/>
                    <a:pt x="20" y="5"/>
                    <a:pt x="17" y="5"/>
                  </a:cubicBezTo>
                  <a:cubicBezTo>
                    <a:pt x="11" y="5"/>
                    <a:pt x="6" y="9"/>
                    <a:pt x="6" y="17"/>
                  </a:cubicBezTo>
                  <a:cubicBezTo>
                    <a:pt x="6" y="24"/>
                    <a:pt x="10" y="29"/>
                    <a:pt x="17" y="29"/>
                  </a:cubicBezTo>
                  <a:cubicBezTo>
                    <a:pt x="20" y="29"/>
                    <a:pt x="22" y="28"/>
                    <a:pt x="24" y="28"/>
                  </a:cubicBezTo>
                  <a:lnTo>
                    <a:pt x="25" y="32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6494463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8 w 87"/>
                <a:gd name="T13" fmla="*/ 86 h 86"/>
                <a:gd name="T14" fmla="*/ 38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8 w 87"/>
                <a:gd name="T21" fmla="*/ 38 h 86"/>
                <a:gd name="T22" fmla="*/ 38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8" y="86"/>
                  </a:lnTo>
                  <a:lnTo>
                    <a:pt x="38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38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6654800" y="2020570"/>
              <a:ext cx="138112" cy="136525"/>
            </a:xfrm>
            <a:custGeom>
              <a:avLst/>
              <a:gdLst>
                <a:gd name="T0" fmla="*/ 49 w 87"/>
                <a:gd name="T1" fmla="*/ 0 h 86"/>
                <a:gd name="T2" fmla="*/ 49 w 87"/>
                <a:gd name="T3" fmla="*/ 38 h 86"/>
                <a:gd name="T4" fmla="*/ 87 w 87"/>
                <a:gd name="T5" fmla="*/ 38 h 86"/>
                <a:gd name="T6" fmla="*/ 87 w 87"/>
                <a:gd name="T7" fmla="*/ 48 h 86"/>
                <a:gd name="T8" fmla="*/ 49 w 87"/>
                <a:gd name="T9" fmla="*/ 48 h 86"/>
                <a:gd name="T10" fmla="*/ 49 w 87"/>
                <a:gd name="T11" fmla="*/ 86 h 86"/>
                <a:gd name="T12" fmla="*/ 35 w 87"/>
                <a:gd name="T13" fmla="*/ 86 h 86"/>
                <a:gd name="T14" fmla="*/ 35 w 87"/>
                <a:gd name="T15" fmla="*/ 48 h 86"/>
                <a:gd name="T16" fmla="*/ 0 w 87"/>
                <a:gd name="T17" fmla="*/ 48 h 86"/>
                <a:gd name="T18" fmla="*/ 0 w 87"/>
                <a:gd name="T19" fmla="*/ 38 h 86"/>
                <a:gd name="T20" fmla="*/ 35 w 87"/>
                <a:gd name="T21" fmla="*/ 38 h 86"/>
                <a:gd name="T22" fmla="*/ 35 w 87"/>
                <a:gd name="T23" fmla="*/ 0 h 86"/>
                <a:gd name="T24" fmla="*/ 49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49" y="0"/>
                  </a:moveTo>
                  <a:lnTo>
                    <a:pt x="49" y="38"/>
                  </a:lnTo>
                  <a:lnTo>
                    <a:pt x="87" y="38"/>
                  </a:lnTo>
                  <a:lnTo>
                    <a:pt x="87" y="48"/>
                  </a:lnTo>
                  <a:lnTo>
                    <a:pt x="49" y="48"/>
                  </a:lnTo>
                  <a:lnTo>
                    <a:pt x="49" y="86"/>
                  </a:lnTo>
                  <a:lnTo>
                    <a:pt x="35" y="86"/>
                  </a:lnTo>
                  <a:lnTo>
                    <a:pt x="35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5" y="38"/>
                  </a:lnTo>
                  <a:lnTo>
                    <a:pt x="35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8354607" y="778791"/>
            <a:ext cx="862103" cy="862104"/>
            <a:chOff x="5402263" y="1788795"/>
            <a:chExt cx="811212" cy="811213"/>
          </a:xfrm>
        </p:grpSpPr>
        <p:sp>
          <p:nvSpPr>
            <p:cNvPr id="312" name="Oval 195"/>
            <p:cNvSpPr>
              <a:spLocks noChangeArrowheads="1"/>
            </p:cNvSpPr>
            <p:nvPr/>
          </p:nvSpPr>
          <p:spPr bwMode="auto">
            <a:xfrm>
              <a:off x="5413375" y="1798320"/>
              <a:ext cx="788987" cy="790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3" name="Freeform 196"/>
            <p:cNvSpPr>
              <a:spLocks noEditPoints="1"/>
            </p:cNvSpPr>
            <p:nvPr/>
          </p:nvSpPr>
          <p:spPr bwMode="auto">
            <a:xfrm>
              <a:off x="5402263" y="1788795"/>
              <a:ext cx="811212" cy="811213"/>
            </a:xfrm>
            <a:custGeom>
              <a:avLst/>
              <a:gdLst>
                <a:gd name="T0" fmla="*/ 73 w 147"/>
                <a:gd name="T1" fmla="*/ 147 h 147"/>
                <a:gd name="T2" fmla="*/ 0 w 147"/>
                <a:gd name="T3" fmla="*/ 74 h 147"/>
                <a:gd name="T4" fmla="*/ 73 w 147"/>
                <a:gd name="T5" fmla="*/ 0 h 147"/>
                <a:gd name="T6" fmla="*/ 147 w 147"/>
                <a:gd name="T7" fmla="*/ 74 h 147"/>
                <a:gd name="T8" fmla="*/ 73 w 147"/>
                <a:gd name="T9" fmla="*/ 147 h 147"/>
                <a:gd name="T10" fmla="*/ 73 w 147"/>
                <a:gd name="T11" fmla="*/ 4 h 147"/>
                <a:gd name="T12" fmla="*/ 4 w 147"/>
                <a:gd name="T13" fmla="*/ 74 h 147"/>
                <a:gd name="T14" fmla="*/ 73 w 147"/>
                <a:gd name="T15" fmla="*/ 143 h 147"/>
                <a:gd name="T16" fmla="*/ 143 w 147"/>
                <a:gd name="T17" fmla="*/ 74 h 147"/>
                <a:gd name="T18" fmla="*/ 73 w 147"/>
                <a:gd name="T19" fmla="*/ 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3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114"/>
                    <a:pt x="114" y="147"/>
                    <a:pt x="73" y="147"/>
                  </a:cubicBezTo>
                  <a:close/>
                  <a:moveTo>
                    <a:pt x="73" y="4"/>
                  </a:moveTo>
                  <a:cubicBezTo>
                    <a:pt x="35" y="4"/>
                    <a:pt x="4" y="35"/>
                    <a:pt x="4" y="74"/>
                  </a:cubicBezTo>
                  <a:cubicBezTo>
                    <a:pt x="4" y="112"/>
                    <a:pt x="35" y="143"/>
                    <a:pt x="73" y="143"/>
                  </a:cubicBezTo>
                  <a:cubicBezTo>
                    <a:pt x="112" y="143"/>
                    <a:pt x="143" y="112"/>
                    <a:pt x="143" y="74"/>
                  </a:cubicBezTo>
                  <a:cubicBezTo>
                    <a:pt x="143" y="35"/>
                    <a:pt x="112" y="4"/>
                    <a:pt x="73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4" name="Oval 197"/>
            <p:cNvSpPr>
              <a:spLocks noChangeArrowheads="1"/>
            </p:cNvSpPr>
            <p:nvPr/>
          </p:nvSpPr>
          <p:spPr bwMode="auto">
            <a:xfrm>
              <a:off x="5457825" y="1849120"/>
              <a:ext cx="695325" cy="695325"/>
            </a:xfrm>
            <a:prstGeom prst="ellipse">
              <a:avLst/>
            </a:prstGeom>
            <a:solidFill>
              <a:srgbClr val="0057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5" name="Freeform 199"/>
            <p:cNvSpPr>
              <a:spLocks noEditPoints="1"/>
            </p:cNvSpPr>
            <p:nvPr/>
          </p:nvSpPr>
          <p:spPr bwMode="auto">
            <a:xfrm>
              <a:off x="5446713" y="1838008"/>
              <a:ext cx="717550" cy="717550"/>
            </a:xfrm>
            <a:custGeom>
              <a:avLst/>
              <a:gdLst>
                <a:gd name="T0" fmla="*/ 65 w 130"/>
                <a:gd name="T1" fmla="*/ 130 h 130"/>
                <a:gd name="T2" fmla="*/ 0 w 130"/>
                <a:gd name="T3" fmla="*/ 65 h 130"/>
                <a:gd name="T4" fmla="*/ 65 w 130"/>
                <a:gd name="T5" fmla="*/ 0 h 130"/>
                <a:gd name="T6" fmla="*/ 130 w 130"/>
                <a:gd name="T7" fmla="*/ 65 h 130"/>
                <a:gd name="T8" fmla="*/ 65 w 130"/>
                <a:gd name="T9" fmla="*/ 130 h 130"/>
                <a:gd name="T10" fmla="*/ 65 w 130"/>
                <a:gd name="T11" fmla="*/ 4 h 130"/>
                <a:gd name="T12" fmla="*/ 4 w 130"/>
                <a:gd name="T13" fmla="*/ 65 h 130"/>
                <a:gd name="T14" fmla="*/ 65 w 130"/>
                <a:gd name="T15" fmla="*/ 126 h 130"/>
                <a:gd name="T16" fmla="*/ 126 w 130"/>
                <a:gd name="T17" fmla="*/ 65 h 130"/>
                <a:gd name="T18" fmla="*/ 65 w 130"/>
                <a:gd name="T19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65" y="130"/>
                  </a:moveTo>
                  <a:cubicBezTo>
                    <a:pt x="29" y="130"/>
                    <a:pt x="0" y="101"/>
                    <a:pt x="0" y="65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101" y="0"/>
                    <a:pt x="130" y="29"/>
                    <a:pt x="130" y="65"/>
                  </a:cubicBezTo>
                  <a:cubicBezTo>
                    <a:pt x="130" y="101"/>
                    <a:pt x="101" y="130"/>
                    <a:pt x="65" y="130"/>
                  </a:cubicBezTo>
                  <a:close/>
                  <a:moveTo>
                    <a:pt x="65" y="4"/>
                  </a:moveTo>
                  <a:cubicBezTo>
                    <a:pt x="31" y="4"/>
                    <a:pt x="4" y="31"/>
                    <a:pt x="4" y="65"/>
                  </a:cubicBezTo>
                  <a:cubicBezTo>
                    <a:pt x="4" y="99"/>
                    <a:pt x="31" y="126"/>
                    <a:pt x="65" y="126"/>
                  </a:cubicBezTo>
                  <a:cubicBezTo>
                    <a:pt x="99" y="126"/>
                    <a:pt x="126" y="99"/>
                    <a:pt x="126" y="65"/>
                  </a:cubicBezTo>
                  <a:cubicBezTo>
                    <a:pt x="126" y="31"/>
                    <a:pt x="99" y="4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6" name="Freeform 200"/>
            <p:cNvSpPr/>
            <p:nvPr/>
          </p:nvSpPr>
          <p:spPr bwMode="auto">
            <a:xfrm>
              <a:off x="5524500" y="1920558"/>
              <a:ext cx="192087" cy="193675"/>
            </a:xfrm>
            <a:custGeom>
              <a:avLst/>
              <a:gdLst>
                <a:gd name="T0" fmla="*/ 3 w 35"/>
                <a:gd name="T1" fmla="*/ 35 h 35"/>
                <a:gd name="T2" fmla="*/ 2 w 35"/>
                <a:gd name="T3" fmla="*/ 35 h 35"/>
                <a:gd name="T4" fmla="*/ 1 w 35"/>
                <a:gd name="T5" fmla="*/ 33 h 35"/>
                <a:gd name="T6" fmla="*/ 32 w 35"/>
                <a:gd name="T7" fmla="*/ 0 h 35"/>
                <a:gd name="T8" fmla="*/ 34 w 35"/>
                <a:gd name="T9" fmla="*/ 1 h 35"/>
                <a:gd name="T10" fmla="*/ 33 w 35"/>
                <a:gd name="T11" fmla="*/ 4 h 35"/>
                <a:gd name="T12" fmla="*/ 5 w 35"/>
                <a:gd name="T13" fmla="*/ 34 h 35"/>
                <a:gd name="T14" fmla="*/ 3 w 3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5">
                  <a:moveTo>
                    <a:pt x="3" y="35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4"/>
                    <a:pt x="1" y="33"/>
                  </a:cubicBezTo>
                  <a:cubicBezTo>
                    <a:pt x="6" y="18"/>
                    <a:pt x="17" y="6"/>
                    <a:pt x="32" y="0"/>
                  </a:cubicBezTo>
                  <a:cubicBezTo>
                    <a:pt x="33" y="0"/>
                    <a:pt x="34" y="0"/>
                    <a:pt x="34" y="1"/>
                  </a:cubicBezTo>
                  <a:cubicBezTo>
                    <a:pt x="35" y="2"/>
                    <a:pt x="34" y="4"/>
                    <a:pt x="33" y="4"/>
                  </a:cubicBezTo>
                  <a:cubicBezTo>
                    <a:pt x="20" y="9"/>
                    <a:pt x="9" y="20"/>
                    <a:pt x="5" y="34"/>
                  </a:cubicBezTo>
                  <a:cubicBezTo>
                    <a:pt x="4" y="35"/>
                    <a:pt x="3" y="35"/>
                    <a:pt x="3" y="35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7" name="Freeform 201"/>
            <p:cNvSpPr/>
            <p:nvPr/>
          </p:nvSpPr>
          <p:spPr bwMode="auto">
            <a:xfrm>
              <a:off x="5799138" y="1893570"/>
              <a:ext cx="22225" cy="307975"/>
            </a:xfrm>
            <a:custGeom>
              <a:avLst/>
              <a:gdLst>
                <a:gd name="T0" fmla="*/ 2 w 4"/>
                <a:gd name="T1" fmla="*/ 56 h 56"/>
                <a:gd name="T2" fmla="*/ 0 w 4"/>
                <a:gd name="T3" fmla="*/ 54 h 56"/>
                <a:gd name="T4" fmla="*/ 0 w 4"/>
                <a:gd name="T5" fmla="*/ 2 h 56"/>
                <a:gd name="T6" fmla="*/ 2 w 4"/>
                <a:gd name="T7" fmla="*/ 0 h 56"/>
                <a:gd name="T8" fmla="*/ 4 w 4"/>
                <a:gd name="T9" fmla="*/ 2 h 56"/>
                <a:gd name="T10" fmla="*/ 4 w 4"/>
                <a:gd name="T11" fmla="*/ 54 h 56"/>
                <a:gd name="T12" fmla="*/ 2 w 4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6">
                  <a:moveTo>
                    <a:pt x="2" y="56"/>
                  </a:moveTo>
                  <a:cubicBezTo>
                    <a:pt x="1" y="56"/>
                    <a:pt x="0" y="55"/>
                    <a:pt x="0" y="5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6"/>
                    <a:pt x="2" y="5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8" name="Freeform 202"/>
            <p:cNvSpPr/>
            <p:nvPr/>
          </p:nvSpPr>
          <p:spPr bwMode="auto">
            <a:xfrm>
              <a:off x="5789613" y="2190433"/>
              <a:ext cx="263525" cy="2222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19" name="Oval 203"/>
            <p:cNvSpPr>
              <a:spLocks noChangeArrowheads="1"/>
            </p:cNvSpPr>
            <p:nvPr/>
          </p:nvSpPr>
          <p:spPr bwMode="auto">
            <a:xfrm>
              <a:off x="5767388" y="2163445"/>
              <a:ext cx="76200" cy="82550"/>
            </a:xfrm>
            <a:prstGeom prst="ellipse">
              <a:avLst/>
            </a:pr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9837335" y="773164"/>
            <a:ext cx="954893" cy="855356"/>
            <a:chOff x="6946900" y="1965008"/>
            <a:chExt cx="898525" cy="804863"/>
          </a:xfrm>
        </p:grpSpPr>
        <p:sp>
          <p:nvSpPr>
            <p:cNvPr id="321" name="Freeform 31"/>
            <p:cNvSpPr>
              <a:spLocks noEditPoints="1"/>
            </p:cNvSpPr>
            <p:nvPr/>
          </p:nvSpPr>
          <p:spPr bwMode="auto">
            <a:xfrm>
              <a:off x="7156450" y="2263458"/>
              <a:ext cx="508000" cy="506413"/>
            </a:xfrm>
            <a:custGeom>
              <a:avLst/>
              <a:gdLst>
                <a:gd name="T0" fmla="*/ 36 w 92"/>
                <a:gd name="T1" fmla="*/ 86 h 92"/>
                <a:gd name="T2" fmla="*/ 24 w 92"/>
                <a:gd name="T3" fmla="*/ 81 h 92"/>
                <a:gd name="T4" fmla="*/ 9 w 92"/>
                <a:gd name="T5" fmla="*/ 72 h 92"/>
                <a:gd name="T6" fmla="*/ 12 w 92"/>
                <a:gd name="T7" fmla="*/ 55 h 92"/>
                <a:gd name="T8" fmla="*/ 0 w 92"/>
                <a:gd name="T9" fmla="*/ 49 h 92"/>
                <a:gd name="T10" fmla="*/ 12 w 92"/>
                <a:gd name="T11" fmla="*/ 37 h 92"/>
                <a:gd name="T12" fmla="*/ 11 w 92"/>
                <a:gd name="T13" fmla="*/ 15 h 92"/>
                <a:gd name="T14" fmla="*/ 29 w 92"/>
                <a:gd name="T15" fmla="*/ 15 h 92"/>
                <a:gd name="T16" fmla="*/ 43 w 92"/>
                <a:gd name="T17" fmla="*/ 0 h 92"/>
                <a:gd name="T18" fmla="*/ 55 w 92"/>
                <a:gd name="T19" fmla="*/ 12 h 92"/>
                <a:gd name="T20" fmla="*/ 77 w 92"/>
                <a:gd name="T21" fmla="*/ 11 h 92"/>
                <a:gd name="T22" fmla="*/ 80 w 92"/>
                <a:gd name="T23" fmla="*/ 25 h 92"/>
                <a:gd name="T24" fmla="*/ 85 w 92"/>
                <a:gd name="T25" fmla="*/ 37 h 92"/>
                <a:gd name="T26" fmla="*/ 85 w 92"/>
                <a:gd name="T27" fmla="*/ 55 h 92"/>
                <a:gd name="T28" fmla="*/ 76 w 92"/>
                <a:gd name="T29" fmla="*/ 63 h 92"/>
                <a:gd name="T30" fmla="*/ 80 w 92"/>
                <a:gd name="T31" fmla="*/ 77 h 92"/>
                <a:gd name="T32" fmla="*/ 63 w 92"/>
                <a:gd name="T33" fmla="*/ 77 h 92"/>
                <a:gd name="T34" fmla="*/ 48 w 92"/>
                <a:gd name="T35" fmla="*/ 92 h 92"/>
                <a:gd name="T36" fmla="*/ 39 w 92"/>
                <a:gd name="T37" fmla="*/ 76 h 92"/>
                <a:gd name="T38" fmla="*/ 43 w 92"/>
                <a:gd name="T39" fmla="*/ 88 h 92"/>
                <a:gd name="T40" fmla="*/ 48 w 92"/>
                <a:gd name="T41" fmla="*/ 88 h 92"/>
                <a:gd name="T42" fmla="*/ 53 w 92"/>
                <a:gd name="T43" fmla="*/ 76 h 92"/>
                <a:gd name="T44" fmla="*/ 70 w 92"/>
                <a:gd name="T45" fmla="*/ 78 h 92"/>
                <a:gd name="T46" fmla="*/ 78 w 92"/>
                <a:gd name="T47" fmla="*/ 72 h 92"/>
                <a:gd name="T48" fmla="*/ 72 w 92"/>
                <a:gd name="T49" fmla="*/ 63 h 92"/>
                <a:gd name="T50" fmla="*/ 85 w 92"/>
                <a:gd name="T51" fmla="*/ 51 h 92"/>
                <a:gd name="T52" fmla="*/ 85 w 92"/>
                <a:gd name="T53" fmla="*/ 41 h 92"/>
                <a:gd name="T54" fmla="*/ 72 w 92"/>
                <a:gd name="T55" fmla="*/ 29 h 92"/>
                <a:gd name="T56" fmla="*/ 78 w 92"/>
                <a:gd name="T57" fmla="*/ 20 h 92"/>
                <a:gd name="T58" fmla="*/ 70 w 92"/>
                <a:gd name="T59" fmla="*/ 14 h 92"/>
                <a:gd name="T60" fmla="*/ 53 w 92"/>
                <a:gd name="T61" fmla="*/ 16 h 92"/>
                <a:gd name="T62" fmla="*/ 48 w 92"/>
                <a:gd name="T63" fmla="*/ 4 h 92"/>
                <a:gd name="T64" fmla="*/ 40 w 92"/>
                <a:gd name="T65" fmla="*/ 15 h 92"/>
                <a:gd name="T66" fmla="*/ 28 w 92"/>
                <a:gd name="T67" fmla="*/ 20 h 92"/>
                <a:gd name="T68" fmla="*/ 14 w 92"/>
                <a:gd name="T69" fmla="*/ 18 h 92"/>
                <a:gd name="T70" fmla="*/ 20 w 92"/>
                <a:gd name="T71" fmla="*/ 29 h 92"/>
                <a:gd name="T72" fmla="*/ 6 w 92"/>
                <a:gd name="T73" fmla="*/ 41 h 92"/>
                <a:gd name="T74" fmla="*/ 4 w 92"/>
                <a:gd name="T75" fmla="*/ 50 h 92"/>
                <a:gd name="T76" fmla="*/ 15 w 92"/>
                <a:gd name="T77" fmla="*/ 53 h 92"/>
                <a:gd name="T78" fmla="*/ 14 w 92"/>
                <a:gd name="T79" fmla="*/ 70 h 92"/>
                <a:gd name="T80" fmla="*/ 18 w 92"/>
                <a:gd name="T81" fmla="*/ 78 h 92"/>
                <a:gd name="T82" fmla="*/ 46 w 92"/>
                <a:gd name="T83" fmla="*/ 63 h 92"/>
                <a:gd name="T84" fmla="*/ 63 w 92"/>
                <a:gd name="T85" fmla="*/ 46 h 92"/>
                <a:gd name="T86" fmla="*/ 33 w 92"/>
                <a:gd name="T87" fmla="*/ 46 h 92"/>
                <a:gd name="T88" fmla="*/ 46 w 92"/>
                <a:gd name="T8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" h="92">
                  <a:moveTo>
                    <a:pt x="48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39" y="92"/>
                    <a:pt x="36" y="89"/>
                    <a:pt x="36" y="86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79"/>
                    <a:pt x="31" y="78"/>
                    <a:pt x="28" y="77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3"/>
                    <a:pt x="17" y="83"/>
                    <a:pt x="15" y="80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0" y="75"/>
                    <a:pt x="9" y="74"/>
                    <a:pt x="9" y="72"/>
                  </a:cubicBezTo>
                  <a:cubicBezTo>
                    <a:pt x="9" y="70"/>
                    <a:pt x="10" y="69"/>
                    <a:pt x="11" y="67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1"/>
                    <a:pt x="13" y="58"/>
                    <a:pt x="12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4" y="55"/>
                    <a:pt x="3" y="55"/>
                    <a:pt x="2" y="53"/>
                  </a:cubicBezTo>
                  <a:cubicBezTo>
                    <a:pt x="0" y="52"/>
                    <a:pt x="0" y="50"/>
                    <a:pt x="0" y="4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0"/>
                    <a:pt x="3" y="37"/>
                    <a:pt x="6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4"/>
                    <a:pt x="14" y="31"/>
                    <a:pt x="15" y="2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2"/>
                    <a:pt x="9" y="18"/>
                    <a:pt x="11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9"/>
                    <a:pt x="22" y="9"/>
                    <a:pt x="25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4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9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5" y="3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1" y="14"/>
                    <a:pt x="63" y="15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9"/>
                    <a:pt x="74" y="9"/>
                    <a:pt x="77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7"/>
                    <a:pt x="82" y="18"/>
                    <a:pt x="82" y="20"/>
                  </a:cubicBezTo>
                  <a:cubicBezTo>
                    <a:pt x="82" y="22"/>
                    <a:pt x="82" y="23"/>
                    <a:pt x="80" y="2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31"/>
                    <a:pt x="79" y="34"/>
                    <a:pt x="80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9" y="37"/>
                    <a:pt x="92" y="40"/>
                    <a:pt x="92" y="4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2"/>
                    <a:pt x="89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9" y="58"/>
                    <a:pt x="78" y="61"/>
                    <a:pt x="76" y="63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2" y="69"/>
                    <a:pt x="82" y="70"/>
                    <a:pt x="82" y="72"/>
                  </a:cubicBezTo>
                  <a:cubicBezTo>
                    <a:pt x="82" y="74"/>
                    <a:pt x="82" y="76"/>
                    <a:pt x="80" y="7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4" y="83"/>
                    <a:pt x="70" y="83"/>
                    <a:pt x="67" y="8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1" y="78"/>
                    <a:pt x="58" y="79"/>
                    <a:pt x="55" y="80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9"/>
                    <a:pt x="52" y="92"/>
                    <a:pt x="48" y="92"/>
                  </a:cubicBezTo>
                  <a:close/>
                  <a:moveTo>
                    <a:pt x="28" y="71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32" y="74"/>
                    <a:pt x="35" y="76"/>
                    <a:pt x="39" y="76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7"/>
                    <a:pt x="42" y="88"/>
                    <a:pt x="43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50" y="88"/>
                    <a:pt x="51" y="87"/>
                    <a:pt x="51" y="8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6"/>
                    <a:pt x="59" y="74"/>
                    <a:pt x="62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4"/>
                    <a:pt x="78" y="73"/>
                    <a:pt x="78" y="72"/>
                  </a:cubicBezTo>
                  <a:cubicBezTo>
                    <a:pt x="78" y="71"/>
                    <a:pt x="78" y="71"/>
                    <a:pt x="77" y="70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4" y="60"/>
                    <a:pt x="75" y="56"/>
                    <a:pt x="76" y="53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7" y="51"/>
                    <a:pt x="88" y="50"/>
                    <a:pt x="88" y="49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7" y="41"/>
                    <a:pt x="8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5" y="36"/>
                    <a:pt x="74" y="32"/>
                    <a:pt x="72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1"/>
                    <a:pt x="78" y="21"/>
                    <a:pt x="78" y="20"/>
                  </a:cubicBezTo>
                  <a:cubicBezTo>
                    <a:pt x="78" y="19"/>
                    <a:pt x="78" y="19"/>
                    <a:pt x="78" y="18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3"/>
                    <a:pt x="71" y="13"/>
                    <a:pt x="70" y="14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59" y="18"/>
                    <a:pt x="56" y="16"/>
                    <a:pt x="53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0" y="4"/>
                    <a:pt x="48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0" y="5"/>
                    <a:pt x="40" y="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6"/>
                    <a:pt x="32" y="18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3"/>
                    <a:pt x="19" y="13"/>
                    <a:pt x="18" y="14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8" y="32"/>
                    <a:pt x="16" y="36"/>
                    <a:pt x="15" y="39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4" y="42"/>
                    <a:pt x="4" y="43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50"/>
                    <a:pt x="4" y="50"/>
                  </a:cubicBezTo>
                  <a:cubicBezTo>
                    <a:pt x="5" y="51"/>
                    <a:pt x="6" y="51"/>
                    <a:pt x="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7" y="60"/>
                    <a:pt x="19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3" y="73"/>
                    <a:pt x="13" y="73"/>
                    <a:pt x="14" y="7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9"/>
                    <a:pt x="21" y="79"/>
                    <a:pt x="22" y="78"/>
                  </a:cubicBezTo>
                  <a:lnTo>
                    <a:pt x="28" y="71"/>
                  </a:lnTo>
                  <a:close/>
                  <a:moveTo>
                    <a:pt x="46" y="63"/>
                  </a:moveTo>
                  <a:cubicBezTo>
                    <a:pt x="37" y="63"/>
                    <a:pt x="29" y="55"/>
                    <a:pt x="29" y="46"/>
                  </a:cubicBezTo>
                  <a:cubicBezTo>
                    <a:pt x="29" y="37"/>
                    <a:pt x="37" y="29"/>
                    <a:pt x="46" y="29"/>
                  </a:cubicBezTo>
                  <a:cubicBezTo>
                    <a:pt x="55" y="29"/>
                    <a:pt x="63" y="37"/>
                    <a:pt x="63" y="46"/>
                  </a:cubicBezTo>
                  <a:cubicBezTo>
                    <a:pt x="63" y="55"/>
                    <a:pt x="55" y="63"/>
                    <a:pt x="46" y="63"/>
                  </a:cubicBezTo>
                  <a:close/>
                  <a:moveTo>
                    <a:pt x="46" y="33"/>
                  </a:moveTo>
                  <a:cubicBezTo>
                    <a:pt x="39" y="33"/>
                    <a:pt x="33" y="39"/>
                    <a:pt x="33" y="46"/>
                  </a:cubicBezTo>
                  <a:cubicBezTo>
                    <a:pt x="33" y="53"/>
                    <a:pt x="39" y="59"/>
                    <a:pt x="46" y="59"/>
                  </a:cubicBezTo>
                  <a:cubicBezTo>
                    <a:pt x="53" y="59"/>
                    <a:pt x="59" y="53"/>
                    <a:pt x="59" y="46"/>
                  </a:cubicBezTo>
                  <a:cubicBezTo>
                    <a:pt x="59" y="39"/>
                    <a:pt x="53" y="33"/>
                    <a:pt x="46" y="33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grpSp>
          <p:nvGrpSpPr>
            <p:cNvPr id="322" name="组合 321"/>
            <p:cNvGrpSpPr/>
            <p:nvPr/>
          </p:nvGrpSpPr>
          <p:grpSpPr>
            <a:xfrm>
              <a:off x="6946900" y="1965008"/>
              <a:ext cx="898525" cy="684212"/>
              <a:chOff x="6946900" y="1965008"/>
              <a:chExt cx="898525" cy="684212"/>
            </a:xfrm>
          </p:grpSpPr>
          <p:sp>
            <p:nvSpPr>
              <p:cNvPr id="323" name="Freeform 28"/>
              <p:cNvSpPr/>
              <p:nvPr/>
            </p:nvSpPr>
            <p:spPr bwMode="auto">
              <a:xfrm>
                <a:off x="6946900" y="1965008"/>
                <a:ext cx="898525" cy="601663"/>
              </a:xfrm>
              <a:custGeom>
                <a:avLst/>
                <a:gdLst>
                  <a:gd name="T0" fmla="*/ 0 w 163"/>
                  <a:gd name="T1" fmla="*/ 70 h 109"/>
                  <a:gd name="T2" fmla="*/ 1 w 163"/>
                  <a:gd name="T3" fmla="*/ 61 h 109"/>
                  <a:gd name="T4" fmla="*/ 2 w 163"/>
                  <a:gd name="T5" fmla="*/ 58 h 109"/>
                  <a:gd name="T6" fmla="*/ 4 w 163"/>
                  <a:gd name="T7" fmla="*/ 53 h 109"/>
                  <a:gd name="T8" fmla="*/ 7 w 163"/>
                  <a:gd name="T9" fmla="*/ 49 h 109"/>
                  <a:gd name="T10" fmla="*/ 9 w 163"/>
                  <a:gd name="T11" fmla="*/ 46 h 109"/>
                  <a:gd name="T12" fmla="*/ 13 w 163"/>
                  <a:gd name="T13" fmla="*/ 42 h 109"/>
                  <a:gd name="T14" fmla="*/ 16 w 163"/>
                  <a:gd name="T15" fmla="*/ 40 h 109"/>
                  <a:gd name="T16" fmla="*/ 20 w 163"/>
                  <a:gd name="T17" fmla="*/ 37 h 109"/>
                  <a:gd name="T18" fmla="*/ 25 w 163"/>
                  <a:gd name="T19" fmla="*/ 35 h 109"/>
                  <a:gd name="T20" fmla="*/ 28 w 163"/>
                  <a:gd name="T21" fmla="*/ 36 h 109"/>
                  <a:gd name="T22" fmla="*/ 31 w 163"/>
                  <a:gd name="T23" fmla="*/ 34 h 109"/>
                  <a:gd name="T24" fmla="*/ 76 w 163"/>
                  <a:gd name="T25" fmla="*/ 0 h 109"/>
                  <a:gd name="T26" fmla="*/ 81 w 163"/>
                  <a:gd name="T27" fmla="*/ 1 h 109"/>
                  <a:gd name="T28" fmla="*/ 86 w 163"/>
                  <a:gd name="T29" fmla="*/ 3 h 109"/>
                  <a:gd name="T30" fmla="*/ 94 w 163"/>
                  <a:gd name="T31" fmla="*/ 7 h 109"/>
                  <a:gd name="T32" fmla="*/ 101 w 163"/>
                  <a:gd name="T33" fmla="*/ 13 h 109"/>
                  <a:gd name="T34" fmla="*/ 110 w 163"/>
                  <a:gd name="T35" fmla="*/ 31 h 109"/>
                  <a:gd name="T36" fmla="*/ 146 w 163"/>
                  <a:gd name="T37" fmla="*/ 52 h 109"/>
                  <a:gd name="T38" fmla="*/ 160 w 163"/>
                  <a:gd name="T39" fmla="*/ 65 h 109"/>
                  <a:gd name="T40" fmla="*/ 137 w 163"/>
                  <a:gd name="T41" fmla="*/ 109 h 109"/>
                  <a:gd name="T42" fmla="*/ 137 w 163"/>
                  <a:gd name="T43" fmla="*/ 105 h 109"/>
                  <a:gd name="T44" fmla="*/ 157 w 163"/>
                  <a:gd name="T45" fmla="*/ 67 h 109"/>
                  <a:gd name="T46" fmla="*/ 145 w 163"/>
                  <a:gd name="T47" fmla="*/ 55 h 109"/>
                  <a:gd name="T48" fmla="*/ 132 w 163"/>
                  <a:gd name="T49" fmla="*/ 53 h 109"/>
                  <a:gd name="T50" fmla="*/ 106 w 163"/>
                  <a:gd name="T51" fmla="*/ 35 h 109"/>
                  <a:gd name="T52" fmla="*/ 98 w 163"/>
                  <a:gd name="T53" fmla="*/ 16 h 109"/>
                  <a:gd name="T54" fmla="*/ 95 w 163"/>
                  <a:gd name="T55" fmla="*/ 13 h 109"/>
                  <a:gd name="T56" fmla="*/ 92 w 163"/>
                  <a:gd name="T57" fmla="*/ 10 h 109"/>
                  <a:gd name="T58" fmla="*/ 84 w 163"/>
                  <a:gd name="T59" fmla="*/ 6 h 109"/>
                  <a:gd name="T60" fmla="*/ 77 w 163"/>
                  <a:gd name="T61" fmla="*/ 4 h 109"/>
                  <a:gd name="T62" fmla="*/ 38 w 163"/>
                  <a:gd name="T63" fmla="*/ 36 h 109"/>
                  <a:gd name="T64" fmla="*/ 32 w 163"/>
                  <a:gd name="T65" fmla="*/ 38 h 109"/>
                  <a:gd name="T66" fmla="*/ 28 w 163"/>
                  <a:gd name="T67" fmla="*/ 38 h 109"/>
                  <a:gd name="T68" fmla="*/ 25 w 163"/>
                  <a:gd name="T69" fmla="*/ 40 h 109"/>
                  <a:gd name="T70" fmla="*/ 21 w 163"/>
                  <a:gd name="T71" fmla="*/ 42 h 109"/>
                  <a:gd name="T72" fmla="*/ 17 w 163"/>
                  <a:gd name="T73" fmla="*/ 44 h 109"/>
                  <a:gd name="T74" fmla="*/ 15 w 163"/>
                  <a:gd name="T75" fmla="*/ 46 h 109"/>
                  <a:gd name="T76" fmla="*/ 11 w 163"/>
                  <a:gd name="T77" fmla="*/ 50 h 109"/>
                  <a:gd name="T78" fmla="*/ 9 w 163"/>
                  <a:gd name="T79" fmla="*/ 52 h 109"/>
                  <a:gd name="T80" fmla="*/ 7 w 163"/>
                  <a:gd name="T81" fmla="*/ 56 h 109"/>
                  <a:gd name="T82" fmla="*/ 6 w 163"/>
                  <a:gd name="T83" fmla="*/ 60 h 109"/>
                  <a:gd name="T84" fmla="*/ 5 w 163"/>
                  <a:gd name="T85" fmla="*/ 63 h 109"/>
                  <a:gd name="T86" fmla="*/ 26 w 163"/>
                  <a:gd name="T87" fmla="*/ 104 h 109"/>
                  <a:gd name="T88" fmla="*/ 36 w 163"/>
                  <a:gd name="T8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" h="109">
                    <a:moveTo>
                      <a:pt x="36" y="109"/>
                    </a:moveTo>
                    <a:cubicBezTo>
                      <a:pt x="31" y="109"/>
                      <a:pt x="27" y="109"/>
                      <a:pt x="25" y="108"/>
                    </a:cubicBezTo>
                    <a:cubicBezTo>
                      <a:pt x="9" y="104"/>
                      <a:pt x="0" y="85"/>
                      <a:pt x="0" y="70"/>
                    </a:cubicBezTo>
                    <a:cubicBezTo>
                      <a:pt x="0" y="68"/>
                      <a:pt x="0" y="67"/>
                      <a:pt x="1" y="65"/>
                    </a:cubicBezTo>
                    <a:cubicBezTo>
                      <a:pt x="1" y="64"/>
                      <a:pt x="1" y="63"/>
                      <a:pt x="1" y="63"/>
                    </a:cubicBezTo>
                    <a:cubicBezTo>
                      <a:pt x="1" y="62"/>
                      <a:pt x="1" y="62"/>
                      <a:pt x="1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" y="60"/>
                      <a:pt x="2" y="60"/>
                      <a:pt x="2" y="59"/>
                    </a:cubicBezTo>
                    <a:cubicBezTo>
                      <a:pt x="2" y="59"/>
                      <a:pt x="2" y="58"/>
                      <a:pt x="2" y="58"/>
                    </a:cubicBezTo>
                    <a:cubicBezTo>
                      <a:pt x="3" y="57"/>
                      <a:pt x="3" y="57"/>
                      <a:pt x="3" y="56"/>
                    </a:cubicBezTo>
                    <a:cubicBezTo>
                      <a:pt x="3" y="56"/>
                      <a:pt x="3" y="55"/>
                      <a:pt x="4" y="55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9" y="47"/>
                      <a:pt x="9" y="46"/>
                    </a:cubicBezTo>
                    <a:cubicBezTo>
                      <a:pt x="9" y="46"/>
                      <a:pt x="10" y="45"/>
                      <a:pt x="10" y="45"/>
                    </a:cubicBezTo>
                    <a:cubicBezTo>
                      <a:pt x="11" y="44"/>
                      <a:pt x="11" y="44"/>
                      <a:pt x="12" y="43"/>
                    </a:cubicBezTo>
                    <a:cubicBezTo>
                      <a:pt x="12" y="43"/>
                      <a:pt x="13" y="42"/>
                      <a:pt x="13" y="42"/>
                    </a:cubicBezTo>
                    <a:cubicBezTo>
                      <a:pt x="14" y="42"/>
                      <a:pt x="14" y="41"/>
                      <a:pt x="14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6" y="40"/>
                      <a:pt x="16" y="40"/>
                    </a:cubicBezTo>
                    <a:cubicBezTo>
                      <a:pt x="16" y="40"/>
                      <a:pt x="17" y="39"/>
                      <a:pt x="17" y="39"/>
                    </a:cubicBezTo>
                    <a:cubicBezTo>
                      <a:pt x="18" y="39"/>
                      <a:pt x="18" y="38"/>
                      <a:pt x="19" y="38"/>
                    </a:cubicBezTo>
                    <a:cubicBezTo>
                      <a:pt x="19" y="38"/>
                      <a:pt x="20" y="38"/>
                      <a:pt x="20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3" y="36"/>
                      <a:pt x="23" y="36"/>
                    </a:cubicBezTo>
                    <a:cubicBezTo>
                      <a:pt x="24" y="36"/>
                      <a:pt x="24" y="36"/>
                      <a:pt x="25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30" y="34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2" y="34"/>
                      <a:pt x="33" y="34"/>
                      <a:pt x="34" y="33"/>
                    </a:cubicBezTo>
                    <a:cubicBezTo>
                      <a:pt x="36" y="15"/>
                      <a:pt x="53" y="0"/>
                      <a:pt x="72" y="0"/>
                    </a:cubicBezTo>
                    <a:cubicBezTo>
                      <a:pt x="73" y="0"/>
                      <a:pt x="75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"/>
                      <a:pt x="80" y="1"/>
                      <a:pt x="81" y="1"/>
                    </a:cubicBezTo>
                    <a:cubicBezTo>
                      <a:pt x="81" y="1"/>
                      <a:pt x="82" y="1"/>
                      <a:pt x="82" y="1"/>
                    </a:cubicBezTo>
                    <a:cubicBezTo>
                      <a:pt x="83" y="2"/>
                      <a:pt x="84" y="2"/>
                      <a:pt x="85" y="2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8" y="3"/>
                      <a:pt x="89" y="4"/>
                      <a:pt x="90" y="4"/>
                    </a:cubicBezTo>
                    <a:cubicBezTo>
                      <a:pt x="91" y="5"/>
                      <a:pt x="93" y="6"/>
                      <a:pt x="94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5" y="8"/>
                      <a:pt x="96" y="9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9" y="11"/>
                      <a:pt x="100" y="12"/>
                      <a:pt x="101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2" y="14"/>
                      <a:pt x="103" y="15"/>
                      <a:pt x="104" y="17"/>
                    </a:cubicBezTo>
                    <a:cubicBezTo>
                      <a:pt x="107" y="21"/>
                      <a:pt x="109" y="26"/>
                      <a:pt x="110" y="31"/>
                    </a:cubicBezTo>
                    <a:cubicBezTo>
                      <a:pt x="121" y="32"/>
                      <a:pt x="130" y="39"/>
                      <a:pt x="135" y="49"/>
                    </a:cubicBezTo>
                    <a:cubicBezTo>
                      <a:pt x="137" y="49"/>
                      <a:pt x="139" y="49"/>
                      <a:pt x="142" y="50"/>
                    </a:cubicBezTo>
                    <a:cubicBezTo>
                      <a:pt x="143" y="50"/>
                      <a:pt x="145" y="51"/>
                      <a:pt x="146" y="52"/>
                    </a:cubicBezTo>
                    <a:cubicBezTo>
                      <a:pt x="148" y="52"/>
                      <a:pt x="149" y="53"/>
                      <a:pt x="151" y="54"/>
                    </a:cubicBezTo>
                    <a:cubicBezTo>
                      <a:pt x="153" y="56"/>
                      <a:pt x="156" y="58"/>
                      <a:pt x="158" y="61"/>
                    </a:cubicBezTo>
                    <a:cubicBezTo>
                      <a:pt x="159" y="62"/>
                      <a:pt x="159" y="64"/>
                      <a:pt x="160" y="65"/>
                    </a:cubicBezTo>
                    <a:cubicBezTo>
                      <a:pt x="161" y="67"/>
                      <a:pt x="161" y="68"/>
                      <a:pt x="162" y="70"/>
                    </a:cubicBezTo>
                    <a:cubicBezTo>
                      <a:pt x="163" y="72"/>
                      <a:pt x="163" y="75"/>
                      <a:pt x="163" y="78"/>
                    </a:cubicBezTo>
                    <a:cubicBezTo>
                      <a:pt x="163" y="93"/>
                      <a:pt x="153" y="109"/>
                      <a:pt x="137" y="109"/>
                    </a:cubicBezTo>
                    <a:cubicBezTo>
                      <a:pt x="132" y="109"/>
                      <a:pt x="132" y="109"/>
                      <a:pt x="132" y="109"/>
                    </a:cubicBez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51" y="105"/>
                      <a:pt x="159" y="91"/>
                      <a:pt x="159" y="78"/>
                    </a:cubicBezTo>
                    <a:cubicBezTo>
                      <a:pt x="159" y="76"/>
                      <a:pt x="159" y="73"/>
                      <a:pt x="158" y="71"/>
                    </a:cubicBezTo>
                    <a:cubicBezTo>
                      <a:pt x="158" y="70"/>
                      <a:pt x="157" y="68"/>
                      <a:pt x="157" y="67"/>
                    </a:cubicBezTo>
                    <a:cubicBezTo>
                      <a:pt x="156" y="66"/>
                      <a:pt x="155" y="64"/>
                      <a:pt x="154" y="63"/>
                    </a:cubicBezTo>
                    <a:cubicBezTo>
                      <a:pt x="153" y="61"/>
                      <a:pt x="151" y="59"/>
                      <a:pt x="148" y="57"/>
                    </a:cubicBezTo>
                    <a:cubicBezTo>
                      <a:pt x="147" y="57"/>
                      <a:pt x="146" y="56"/>
                      <a:pt x="145" y="55"/>
                    </a:cubicBezTo>
                    <a:cubicBezTo>
                      <a:pt x="143" y="55"/>
                      <a:pt x="142" y="54"/>
                      <a:pt x="141" y="54"/>
                    </a:cubicBezTo>
                    <a:cubicBezTo>
                      <a:pt x="139" y="53"/>
                      <a:pt x="136" y="53"/>
                      <a:pt x="134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8" y="42"/>
                      <a:pt x="119" y="35"/>
                      <a:pt x="108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5" y="28"/>
                      <a:pt x="103" y="23"/>
                      <a:pt x="100" y="19"/>
                    </a:cubicBezTo>
                    <a:cubicBezTo>
                      <a:pt x="100" y="18"/>
                      <a:pt x="99" y="17"/>
                      <a:pt x="98" y="16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15"/>
                      <a:pt x="96" y="14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4" y="12"/>
                      <a:pt x="93" y="11"/>
                      <a:pt x="92" y="10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9"/>
                      <a:pt x="89" y="9"/>
                      <a:pt x="88" y="8"/>
                    </a:cubicBezTo>
                    <a:cubicBezTo>
                      <a:pt x="87" y="7"/>
                      <a:pt x="86" y="7"/>
                      <a:pt x="85" y="6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6"/>
                      <a:pt x="82" y="6"/>
                      <a:pt x="81" y="5"/>
                    </a:cubicBezTo>
                    <a:cubicBezTo>
                      <a:pt x="81" y="5"/>
                      <a:pt x="80" y="5"/>
                      <a:pt x="80" y="5"/>
                    </a:cubicBezTo>
                    <a:cubicBezTo>
                      <a:pt x="79" y="5"/>
                      <a:pt x="78" y="5"/>
                      <a:pt x="77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4"/>
                    </a:cubicBezTo>
                    <a:cubicBezTo>
                      <a:pt x="54" y="4"/>
                      <a:pt x="39" y="18"/>
                      <a:pt x="38" y="3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4" y="37"/>
                      <a:pt x="33" y="38"/>
                      <a:pt x="32" y="38"/>
                    </a:cubicBezTo>
                    <a:cubicBezTo>
                      <a:pt x="31" y="38"/>
                      <a:pt x="31" y="38"/>
                      <a:pt x="30" y="38"/>
                    </a:cubicBezTo>
                    <a:cubicBezTo>
                      <a:pt x="30" y="38"/>
                      <a:pt x="30" y="38"/>
                      <a:pt x="29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6" y="39"/>
                    </a:cubicBezTo>
                    <a:cubicBezTo>
                      <a:pt x="26" y="39"/>
                      <a:pt x="25" y="39"/>
                      <a:pt x="25" y="40"/>
                    </a:cubicBezTo>
                    <a:cubicBezTo>
                      <a:pt x="24" y="40"/>
                      <a:pt x="24" y="40"/>
                      <a:pt x="23" y="40"/>
                    </a:cubicBezTo>
                    <a:cubicBezTo>
                      <a:pt x="23" y="40"/>
                      <a:pt x="22" y="41"/>
                      <a:pt x="22" y="41"/>
                    </a:cubicBezTo>
                    <a:cubicBezTo>
                      <a:pt x="22" y="41"/>
                      <a:pt x="21" y="41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6"/>
                      <a:pt x="15" y="46"/>
                    </a:cubicBezTo>
                    <a:cubicBezTo>
                      <a:pt x="14" y="47"/>
                      <a:pt x="14" y="47"/>
                      <a:pt x="13" y="48"/>
                    </a:cubicBezTo>
                    <a:cubicBezTo>
                      <a:pt x="13" y="48"/>
                      <a:pt x="12" y="48"/>
                      <a:pt x="12" y="49"/>
                    </a:cubicBezTo>
                    <a:cubicBezTo>
                      <a:pt x="12" y="49"/>
                      <a:pt x="12" y="49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10" y="52"/>
                      <a:pt x="10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8" y="54"/>
                      <a:pt x="8" y="55"/>
                      <a:pt x="8" y="55"/>
                    </a:cubicBezTo>
                    <a:cubicBezTo>
                      <a:pt x="8" y="55"/>
                      <a:pt x="7" y="56"/>
                      <a:pt x="7" y="56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6" y="58"/>
                      <a:pt x="6" y="59"/>
                      <a:pt x="6" y="59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6" y="61"/>
                      <a:pt x="5" y="61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4"/>
                      <a:pt x="5" y="65"/>
                      <a:pt x="5" y="65"/>
                    </a:cubicBezTo>
                    <a:cubicBezTo>
                      <a:pt x="4" y="67"/>
                      <a:pt x="4" y="68"/>
                      <a:pt x="4" y="70"/>
                    </a:cubicBezTo>
                    <a:cubicBezTo>
                      <a:pt x="4" y="83"/>
                      <a:pt x="12" y="100"/>
                      <a:pt x="26" y="104"/>
                    </a:cubicBezTo>
                    <a:cubicBezTo>
                      <a:pt x="27" y="105"/>
                      <a:pt x="30" y="105"/>
                      <a:pt x="36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/>
                  <a:ea typeface="汉仪大宋简"/>
                  <a:sym typeface="Arial" panose="020B0604020202020204"/>
                </a:endParaRPr>
              </a:p>
            </p:txBody>
          </p:sp>
          <p:sp>
            <p:nvSpPr>
              <p:cNvPr id="324" name="Freeform 29"/>
              <p:cNvSpPr/>
              <p:nvPr/>
            </p:nvSpPr>
            <p:spPr bwMode="auto">
              <a:xfrm>
                <a:off x="7486650" y="2130108"/>
                <a:ext cx="66675" cy="149225"/>
              </a:xfrm>
              <a:custGeom>
                <a:avLst/>
                <a:gdLst>
                  <a:gd name="T0" fmla="*/ 3 w 12"/>
                  <a:gd name="T1" fmla="*/ 27 h 27"/>
                  <a:gd name="T2" fmla="*/ 1 w 12"/>
                  <a:gd name="T3" fmla="*/ 26 h 27"/>
                  <a:gd name="T4" fmla="*/ 1 w 12"/>
                  <a:gd name="T5" fmla="*/ 23 h 27"/>
                  <a:gd name="T6" fmla="*/ 8 w 12"/>
                  <a:gd name="T7" fmla="*/ 2 h 27"/>
                  <a:gd name="T8" fmla="*/ 10 w 12"/>
                  <a:gd name="T9" fmla="*/ 0 h 27"/>
                  <a:gd name="T10" fmla="*/ 12 w 12"/>
                  <a:gd name="T11" fmla="*/ 2 h 27"/>
                  <a:gd name="T12" fmla="*/ 4 w 12"/>
                  <a:gd name="T13" fmla="*/ 26 h 27"/>
                  <a:gd name="T14" fmla="*/ 3 w 12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7">
                    <a:moveTo>
                      <a:pt x="3" y="27"/>
                    </a:moveTo>
                    <a:cubicBezTo>
                      <a:pt x="2" y="27"/>
                      <a:pt x="2" y="26"/>
                      <a:pt x="1" y="26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6" y="17"/>
                      <a:pt x="8" y="10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0"/>
                      <a:pt x="10" y="19"/>
                      <a:pt x="4" y="26"/>
                    </a:cubicBezTo>
                    <a:cubicBezTo>
                      <a:pt x="4" y="26"/>
                      <a:pt x="3" y="27"/>
                      <a:pt x="3" y="27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/>
                  <a:ea typeface="汉仪大宋简"/>
                  <a:sym typeface="Arial" panose="020B0604020202020204"/>
                </a:endParaRPr>
              </a:p>
            </p:txBody>
          </p:sp>
          <p:sp>
            <p:nvSpPr>
              <p:cNvPr id="325" name="Freeform 30"/>
              <p:cNvSpPr/>
              <p:nvPr/>
            </p:nvSpPr>
            <p:spPr bwMode="auto">
              <a:xfrm>
                <a:off x="7586663" y="2234883"/>
                <a:ext cx="115887" cy="60325"/>
              </a:xfrm>
              <a:custGeom>
                <a:avLst/>
                <a:gdLst>
                  <a:gd name="T0" fmla="*/ 3 w 21"/>
                  <a:gd name="T1" fmla="*/ 11 h 11"/>
                  <a:gd name="T2" fmla="*/ 1 w 21"/>
                  <a:gd name="T3" fmla="*/ 10 h 11"/>
                  <a:gd name="T4" fmla="*/ 1 w 21"/>
                  <a:gd name="T5" fmla="*/ 7 h 11"/>
                  <a:gd name="T6" fmla="*/ 19 w 21"/>
                  <a:gd name="T7" fmla="*/ 0 h 11"/>
                  <a:gd name="T8" fmla="*/ 21 w 21"/>
                  <a:gd name="T9" fmla="*/ 2 h 11"/>
                  <a:gd name="T10" fmla="*/ 19 w 21"/>
                  <a:gd name="T11" fmla="*/ 4 h 11"/>
                  <a:gd name="T12" fmla="*/ 4 w 21"/>
                  <a:gd name="T13" fmla="*/ 10 h 11"/>
                  <a:gd name="T14" fmla="*/ 3 w 2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1">
                    <a:moveTo>
                      <a:pt x="3" y="11"/>
                    </a:moveTo>
                    <a:cubicBezTo>
                      <a:pt x="2" y="11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7"/>
                    </a:cubicBezTo>
                    <a:cubicBezTo>
                      <a:pt x="6" y="3"/>
                      <a:pt x="13" y="0"/>
                      <a:pt x="19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1" y="4"/>
                      <a:pt x="19" y="4"/>
                    </a:cubicBezTo>
                    <a:cubicBezTo>
                      <a:pt x="14" y="4"/>
                      <a:pt x="8" y="6"/>
                      <a:pt x="4" y="10"/>
                    </a:cubicBezTo>
                    <a:cubicBezTo>
                      <a:pt x="3" y="10"/>
                      <a:pt x="3" y="11"/>
                      <a:pt x="3" y="11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/>
                  <a:ea typeface="汉仪大宋简"/>
                  <a:sym typeface="Arial" panose="020B0604020202020204"/>
                </a:endParaRPr>
              </a:p>
            </p:txBody>
          </p:sp>
          <p:sp>
            <p:nvSpPr>
              <p:cNvPr id="326" name="Freeform 32"/>
              <p:cNvSpPr/>
              <p:nvPr/>
            </p:nvSpPr>
            <p:spPr bwMode="auto">
              <a:xfrm>
                <a:off x="7426325" y="2566670"/>
                <a:ext cx="100012" cy="82550"/>
              </a:xfrm>
              <a:custGeom>
                <a:avLst/>
                <a:gdLst>
                  <a:gd name="T0" fmla="*/ 2 w 18"/>
                  <a:gd name="T1" fmla="*/ 15 h 15"/>
                  <a:gd name="T2" fmla="*/ 0 w 18"/>
                  <a:gd name="T3" fmla="*/ 14 h 15"/>
                  <a:gd name="T4" fmla="*/ 2 w 18"/>
                  <a:gd name="T5" fmla="*/ 12 h 15"/>
                  <a:gd name="T6" fmla="*/ 14 w 18"/>
                  <a:gd name="T7" fmla="*/ 2 h 15"/>
                  <a:gd name="T8" fmla="*/ 17 w 18"/>
                  <a:gd name="T9" fmla="*/ 1 h 15"/>
                  <a:gd name="T10" fmla="*/ 17 w 18"/>
                  <a:gd name="T11" fmla="*/ 4 h 15"/>
                  <a:gd name="T12" fmla="*/ 3 w 18"/>
                  <a:gd name="T13" fmla="*/ 15 h 15"/>
                  <a:gd name="T14" fmla="*/ 2 w 18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5">
                    <a:moveTo>
                      <a:pt x="2" y="15"/>
                    </a:moveTo>
                    <a:cubicBezTo>
                      <a:pt x="1" y="15"/>
                      <a:pt x="1" y="15"/>
                      <a:pt x="0" y="14"/>
                    </a:cubicBezTo>
                    <a:cubicBezTo>
                      <a:pt x="0" y="13"/>
                      <a:pt x="1" y="12"/>
                      <a:pt x="2" y="12"/>
                    </a:cubicBezTo>
                    <a:cubicBezTo>
                      <a:pt x="7" y="10"/>
                      <a:pt x="11" y="6"/>
                      <a:pt x="14" y="2"/>
                    </a:cubicBezTo>
                    <a:cubicBezTo>
                      <a:pt x="14" y="1"/>
                      <a:pt x="16" y="0"/>
                      <a:pt x="17" y="1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4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/>
                  <a:ea typeface="汉仪大宋简"/>
                  <a:sym typeface="Arial" panose="020B0604020202020204"/>
                </a:endParaRPr>
              </a:p>
            </p:txBody>
          </p:sp>
          <p:sp>
            <p:nvSpPr>
              <p:cNvPr id="327" name="Freeform 33"/>
              <p:cNvSpPr/>
              <p:nvPr/>
            </p:nvSpPr>
            <p:spPr bwMode="auto">
              <a:xfrm>
                <a:off x="7272338" y="2379345"/>
                <a:ext cx="120650" cy="109538"/>
              </a:xfrm>
              <a:custGeom>
                <a:avLst/>
                <a:gdLst>
                  <a:gd name="T0" fmla="*/ 3 w 22"/>
                  <a:gd name="T1" fmla="*/ 20 h 20"/>
                  <a:gd name="T2" fmla="*/ 2 w 22"/>
                  <a:gd name="T3" fmla="*/ 20 h 20"/>
                  <a:gd name="T4" fmla="*/ 1 w 22"/>
                  <a:gd name="T5" fmla="*/ 17 h 20"/>
                  <a:gd name="T6" fmla="*/ 19 w 22"/>
                  <a:gd name="T7" fmla="*/ 0 h 20"/>
                  <a:gd name="T8" fmla="*/ 22 w 22"/>
                  <a:gd name="T9" fmla="*/ 2 h 20"/>
                  <a:gd name="T10" fmla="*/ 20 w 22"/>
                  <a:gd name="T11" fmla="*/ 4 h 20"/>
                  <a:gd name="T12" fmla="*/ 4 w 22"/>
                  <a:gd name="T13" fmla="*/ 19 h 20"/>
                  <a:gd name="T14" fmla="*/ 3 w 22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0">
                    <a:moveTo>
                      <a:pt x="3" y="20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18"/>
                      <a:pt x="1" y="17"/>
                    </a:cubicBezTo>
                    <a:cubicBezTo>
                      <a:pt x="4" y="9"/>
                      <a:pt x="11" y="3"/>
                      <a:pt x="19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ubicBezTo>
                      <a:pt x="13" y="6"/>
                      <a:pt x="7" y="12"/>
                      <a:pt x="4" y="19"/>
                    </a:cubicBezTo>
                    <a:cubicBezTo>
                      <a:pt x="4" y="20"/>
                      <a:pt x="3" y="20"/>
                      <a:pt x="3" y="2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/>
                  <a:ea typeface="汉仪大宋简"/>
                  <a:sym typeface="Arial" panose="020B0604020202020204"/>
                </a:endParaRPr>
              </a:p>
            </p:txBody>
          </p:sp>
        </p:grpSp>
      </p:grpSp>
      <p:sp>
        <p:nvSpPr>
          <p:cNvPr id="328" name="Freeform 179"/>
          <p:cNvSpPr/>
          <p:nvPr/>
        </p:nvSpPr>
        <p:spPr bwMode="auto">
          <a:xfrm>
            <a:off x="10589590" y="760856"/>
            <a:ext cx="128219" cy="129907"/>
          </a:xfrm>
          <a:custGeom>
            <a:avLst/>
            <a:gdLst>
              <a:gd name="T0" fmla="*/ 21 w 22"/>
              <a:gd name="T1" fmla="*/ 22 h 22"/>
              <a:gd name="T2" fmla="*/ 18 w 22"/>
              <a:gd name="T3" fmla="*/ 22 h 22"/>
              <a:gd name="T4" fmla="*/ 0 w 22"/>
              <a:gd name="T5" fmla="*/ 4 h 22"/>
              <a:gd name="T6" fmla="*/ 0 w 22"/>
              <a:gd name="T7" fmla="*/ 1 h 22"/>
              <a:gd name="T8" fmla="*/ 4 w 22"/>
              <a:gd name="T9" fmla="*/ 1 h 22"/>
              <a:gd name="T10" fmla="*/ 21 w 22"/>
              <a:gd name="T11" fmla="*/ 18 h 22"/>
              <a:gd name="T12" fmla="*/ 21 w 22"/>
              <a:gd name="T13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22"/>
                </a:moveTo>
                <a:cubicBezTo>
                  <a:pt x="20" y="22"/>
                  <a:pt x="19" y="22"/>
                  <a:pt x="18" y="22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1" y="0"/>
                  <a:pt x="3" y="0"/>
                  <a:pt x="4" y="1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9"/>
                  <a:pt x="22" y="21"/>
                  <a:pt x="21" y="22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grpSp>
        <p:nvGrpSpPr>
          <p:cNvPr id="329" name="组合 328"/>
          <p:cNvGrpSpPr/>
          <p:nvPr/>
        </p:nvGrpSpPr>
        <p:grpSpPr>
          <a:xfrm>
            <a:off x="11565557" y="4149163"/>
            <a:ext cx="305363" cy="116410"/>
            <a:chOff x="5060950" y="2357120"/>
            <a:chExt cx="287337" cy="109538"/>
          </a:xfrm>
        </p:grpSpPr>
        <p:sp>
          <p:nvSpPr>
            <p:cNvPr id="330" name="Freeform 169"/>
            <p:cNvSpPr>
              <a:spLocks noEditPoints="1"/>
            </p:cNvSpPr>
            <p:nvPr/>
          </p:nvSpPr>
          <p:spPr bwMode="auto">
            <a:xfrm>
              <a:off x="506095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2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4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9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31" name="Freeform 170"/>
            <p:cNvSpPr/>
            <p:nvPr/>
          </p:nvSpPr>
          <p:spPr bwMode="auto">
            <a:xfrm>
              <a:off x="5154613" y="2357120"/>
              <a:ext cx="93662" cy="109538"/>
            </a:xfrm>
            <a:custGeom>
              <a:avLst/>
              <a:gdLst>
                <a:gd name="T0" fmla="*/ 14 w 59"/>
                <a:gd name="T1" fmla="*/ 0 h 69"/>
                <a:gd name="T2" fmla="*/ 14 w 59"/>
                <a:gd name="T3" fmla="*/ 27 h 69"/>
                <a:gd name="T4" fmla="*/ 45 w 59"/>
                <a:gd name="T5" fmla="*/ 27 h 69"/>
                <a:gd name="T6" fmla="*/ 45 w 59"/>
                <a:gd name="T7" fmla="*/ 0 h 69"/>
                <a:gd name="T8" fmla="*/ 59 w 59"/>
                <a:gd name="T9" fmla="*/ 0 h 69"/>
                <a:gd name="T10" fmla="*/ 59 w 59"/>
                <a:gd name="T11" fmla="*/ 69 h 69"/>
                <a:gd name="T12" fmla="*/ 45 w 59"/>
                <a:gd name="T13" fmla="*/ 69 h 69"/>
                <a:gd name="T14" fmla="*/ 45 w 59"/>
                <a:gd name="T15" fmla="*/ 38 h 69"/>
                <a:gd name="T16" fmla="*/ 14 w 59"/>
                <a:gd name="T17" fmla="*/ 38 h 69"/>
                <a:gd name="T18" fmla="*/ 14 w 59"/>
                <a:gd name="T19" fmla="*/ 69 h 69"/>
                <a:gd name="T20" fmla="*/ 0 w 59"/>
                <a:gd name="T21" fmla="*/ 69 h 69"/>
                <a:gd name="T22" fmla="*/ 0 w 59"/>
                <a:gd name="T23" fmla="*/ 0 h 69"/>
                <a:gd name="T24" fmla="*/ 14 w 59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9">
                  <a:moveTo>
                    <a:pt x="14" y="0"/>
                  </a:moveTo>
                  <a:lnTo>
                    <a:pt x="14" y="27"/>
                  </a:lnTo>
                  <a:lnTo>
                    <a:pt x="45" y="27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59" y="69"/>
                  </a:lnTo>
                  <a:lnTo>
                    <a:pt x="45" y="69"/>
                  </a:lnTo>
                  <a:lnTo>
                    <a:pt x="45" y="38"/>
                  </a:lnTo>
                  <a:lnTo>
                    <a:pt x="14" y="38"/>
                  </a:lnTo>
                  <a:lnTo>
                    <a:pt x="14" y="69"/>
                  </a:lnTo>
                  <a:lnTo>
                    <a:pt x="0" y="69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  <p:sp>
          <p:nvSpPr>
            <p:cNvPr id="332" name="Freeform 171"/>
            <p:cNvSpPr>
              <a:spLocks noEditPoints="1"/>
            </p:cNvSpPr>
            <p:nvPr/>
          </p:nvSpPr>
          <p:spPr bwMode="auto">
            <a:xfrm>
              <a:off x="5270500" y="2357120"/>
              <a:ext cx="77787" cy="109538"/>
            </a:xfrm>
            <a:custGeom>
              <a:avLst/>
              <a:gdLst>
                <a:gd name="T0" fmla="*/ 0 w 14"/>
                <a:gd name="T1" fmla="*/ 0 h 20"/>
                <a:gd name="T2" fmla="*/ 6 w 14"/>
                <a:gd name="T3" fmla="*/ 0 h 20"/>
                <a:gd name="T4" fmla="*/ 12 w 14"/>
                <a:gd name="T5" fmla="*/ 1 h 20"/>
                <a:gd name="T6" fmla="*/ 14 w 14"/>
                <a:gd name="T7" fmla="*/ 6 h 20"/>
                <a:gd name="T8" fmla="*/ 12 w 14"/>
                <a:gd name="T9" fmla="*/ 11 h 20"/>
                <a:gd name="T10" fmla="*/ 6 w 14"/>
                <a:gd name="T11" fmla="*/ 13 h 20"/>
                <a:gd name="T12" fmla="*/ 4 w 14"/>
                <a:gd name="T13" fmla="*/ 13 h 20"/>
                <a:gd name="T14" fmla="*/ 4 w 14"/>
                <a:gd name="T15" fmla="*/ 20 h 20"/>
                <a:gd name="T16" fmla="*/ 0 w 14"/>
                <a:gd name="T17" fmla="*/ 20 h 20"/>
                <a:gd name="T18" fmla="*/ 0 w 14"/>
                <a:gd name="T19" fmla="*/ 0 h 20"/>
                <a:gd name="T20" fmla="*/ 4 w 14"/>
                <a:gd name="T21" fmla="*/ 10 h 20"/>
                <a:gd name="T22" fmla="*/ 6 w 14"/>
                <a:gd name="T23" fmla="*/ 10 h 20"/>
                <a:gd name="T24" fmla="*/ 10 w 14"/>
                <a:gd name="T25" fmla="*/ 6 h 20"/>
                <a:gd name="T26" fmla="*/ 6 w 14"/>
                <a:gd name="T27" fmla="*/ 2 h 20"/>
                <a:gd name="T28" fmla="*/ 4 w 14"/>
                <a:gd name="T29" fmla="*/ 3 h 20"/>
                <a:gd name="T30" fmla="*/ 4 w 14"/>
                <a:gd name="T3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1" y="0"/>
                    <a:pt x="3" y="0"/>
                    <a:pt x="6" y="0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3" y="2"/>
                    <a:pt x="14" y="4"/>
                    <a:pt x="14" y="6"/>
                  </a:cubicBezTo>
                  <a:cubicBezTo>
                    <a:pt x="14" y="8"/>
                    <a:pt x="13" y="9"/>
                    <a:pt x="12" y="11"/>
                  </a:cubicBezTo>
                  <a:cubicBezTo>
                    <a:pt x="11" y="12"/>
                    <a:pt x="8" y="13"/>
                    <a:pt x="6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0"/>
                  </a:lnTo>
                  <a:close/>
                  <a:moveTo>
                    <a:pt x="4" y="10"/>
                  </a:move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10" y="8"/>
                    <a:pt x="10" y="6"/>
                  </a:cubicBezTo>
                  <a:cubicBezTo>
                    <a:pt x="10" y="4"/>
                    <a:pt x="9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/>
                <a:ea typeface="汉仪大宋简"/>
                <a:sym typeface="Arial" panose="020B0604020202020204"/>
              </a:endParaRPr>
            </a:p>
          </p:txBody>
        </p:sp>
      </p:grpSp>
      <p:sp>
        <p:nvSpPr>
          <p:cNvPr id="333" name="Freeform 178"/>
          <p:cNvSpPr/>
          <p:nvPr/>
        </p:nvSpPr>
        <p:spPr bwMode="auto">
          <a:xfrm>
            <a:off x="10576255" y="753871"/>
            <a:ext cx="128219" cy="129907"/>
          </a:xfrm>
          <a:custGeom>
            <a:avLst/>
            <a:gdLst>
              <a:gd name="T0" fmla="*/ 21 w 22"/>
              <a:gd name="T1" fmla="*/ 4 h 22"/>
              <a:gd name="T2" fmla="*/ 4 w 22"/>
              <a:gd name="T3" fmla="*/ 22 h 22"/>
              <a:gd name="T4" fmla="*/ 0 w 22"/>
              <a:gd name="T5" fmla="*/ 22 h 22"/>
              <a:gd name="T6" fmla="*/ 0 w 22"/>
              <a:gd name="T7" fmla="*/ 18 h 22"/>
              <a:gd name="T8" fmla="*/ 18 w 22"/>
              <a:gd name="T9" fmla="*/ 1 h 22"/>
              <a:gd name="T10" fmla="*/ 21 w 22"/>
              <a:gd name="T11" fmla="*/ 1 h 22"/>
              <a:gd name="T12" fmla="*/ 21 w 22"/>
              <a:gd name="T13" fmla="*/ 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2">
                <a:moveTo>
                  <a:pt x="21" y="4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1" y="22"/>
                  <a:pt x="0" y="22"/>
                </a:cubicBezTo>
                <a:cubicBezTo>
                  <a:pt x="0" y="21"/>
                  <a:pt x="0" y="19"/>
                  <a:pt x="0" y="18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20" y="0"/>
                  <a:pt x="21" y="1"/>
                </a:cubicBezTo>
                <a:cubicBezTo>
                  <a:pt x="22" y="2"/>
                  <a:pt x="22" y="3"/>
                  <a:pt x="21" y="4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/>
              <a:ea typeface="汉仪大宋简"/>
              <a:sym typeface="Arial" panose="020B0604020202020204"/>
            </a:endParaRPr>
          </a:p>
        </p:txBody>
      </p:sp>
      <p:sp>
        <p:nvSpPr>
          <p:cNvPr id="334" name="Rectangle 3"/>
          <p:cNvSpPr>
            <a:spLocks noGrp="1" noChangeArrowheads="1"/>
          </p:cNvSpPr>
          <p:nvPr/>
        </p:nvSpPr>
        <p:spPr>
          <a:xfrm>
            <a:off x="-24765" y="3705860"/>
            <a:ext cx="8534400" cy="1752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/>
              <a:t>李 翔</a:t>
            </a:r>
            <a:endParaRPr lang="en-US" altLang="zh-CN" dirty="0"/>
          </a:p>
          <a:p>
            <a:pPr eaLnBrk="1" hangingPunct="1"/>
            <a:r>
              <a:rPr lang="en-GB" altLang="zh-CN" sz="2400" dirty="0"/>
              <a:t>https://</a:t>
            </a:r>
            <a:r>
              <a:rPr lang="en-GB" altLang="zh-CN" sz="2400" dirty="0" err="1"/>
              <a:t>implus.github.io</a:t>
            </a:r>
            <a:r>
              <a:rPr lang="en-GB" altLang="zh-CN" sz="2400" dirty="0"/>
              <a:t>/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861B78-B316-47F2-B468-0C3F9E98FE1F}" type="slidenum">
              <a:rPr kumimoji="0" lang="zh-CN" altLang="en-US" sz="1400" smtClean="0"/>
              <a:t>7</a:t>
            </a:fld>
            <a:endParaRPr kumimoji="0" lang="en-US" altLang="zh-CN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4.1 区间调度：贪心算法领先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回顾第一章考虑的五个典型问题的第一个问题：一组需求{1,2,</a:t>
            </a:r>
            <a:r>
              <a:rPr lang="zh-CN" altLang="en-US" dirty="0">
                <a:latin typeface="Times New Roman" panose="02020603050405020304" pitchFamily="18" charset="0"/>
              </a:rPr>
              <a:t>…</a:t>
            </a:r>
            <a:r>
              <a:rPr lang="zh-CN" altLang="en-US" dirty="0"/>
              <a:t>,</a:t>
            </a:r>
            <a:r>
              <a:rPr lang="en-US" altLang="zh-CN" dirty="0"/>
              <a:t>n}; </a:t>
            </a:r>
            <a:r>
              <a:rPr lang="zh-CN" altLang="en-US" dirty="0"/>
              <a:t>第</a:t>
            </a:r>
            <a:r>
              <a:rPr lang="en-US" altLang="zh-CN" dirty="0" err="1"/>
              <a:t>i</a:t>
            </a:r>
            <a:r>
              <a:rPr lang="zh-CN" altLang="en-US" dirty="0"/>
              <a:t>个需求与一个始于</a:t>
            </a:r>
            <a:r>
              <a:rPr lang="en-US" altLang="zh-CN" dirty="0"/>
              <a:t>s(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且止于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的时间区间相对应。如果没有两个需求在时间上重叠，我们就说需求的子集是</a:t>
            </a:r>
            <a:r>
              <a:rPr lang="zh-CN" altLang="en-US" dirty="0">
                <a:solidFill>
                  <a:schemeClr val="hlink"/>
                </a:solidFill>
              </a:rPr>
              <a:t>相容</a:t>
            </a:r>
            <a:r>
              <a:rPr lang="zh-CN" altLang="en-US" dirty="0"/>
              <a:t>的。目标是给出一个最大的相容子集。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67F10F-95E6-4D0A-9033-4C7E0C09E165}" type="slidenum">
              <a:rPr kumimoji="0" lang="zh-CN" altLang="en-US" sz="1400" smtClean="0"/>
              <a:t>8</a:t>
            </a:fld>
            <a:endParaRPr kumimoji="0" lang="en-US" altLang="zh-CN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4.1 区间调度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zh-CN" altLang="en-US" sz="1800" b="1" dirty="0"/>
              <a:t>区间调度问题</a:t>
            </a:r>
            <a:r>
              <a:rPr lang="zh-CN" altLang="en-US" sz="1600" dirty="0"/>
              <a:t>：</a:t>
            </a:r>
          </a:p>
          <a:p>
            <a:pPr lvl="1" eaLnBrk="1" hangingPunct="1"/>
            <a:r>
              <a:rPr lang="zh-CN" altLang="en-US" sz="1600" dirty="0"/>
              <a:t>任务（需求）</a:t>
            </a:r>
            <a:r>
              <a:rPr lang="en-US" altLang="zh-CN" sz="1600" dirty="0"/>
              <a:t>j </a:t>
            </a:r>
            <a:r>
              <a:rPr lang="zh-CN" altLang="en-US" sz="1600" dirty="0"/>
              <a:t>开始时间 </a:t>
            </a:r>
            <a:r>
              <a:rPr lang="en-US" altLang="zh-CN" sz="1600" dirty="0" err="1"/>
              <a:t>s</a:t>
            </a:r>
            <a:r>
              <a:rPr lang="en-US" altLang="zh-CN" sz="1600" baseline="-25000" dirty="0" err="1"/>
              <a:t>j</a:t>
            </a:r>
            <a:r>
              <a:rPr lang="en-US" altLang="zh-CN" sz="1600" dirty="0"/>
              <a:t> ，</a:t>
            </a:r>
            <a:r>
              <a:rPr lang="zh-CN" altLang="en-US" sz="1600" dirty="0"/>
              <a:t>结束时间</a:t>
            </a:r>
            <a:r>
              <a:rPr lang="en-US" altLang="zh-CN" sz="1600" dirty="0"/>
              <a:t> f</a:t>
            </a:r>
            <a:r>
              <a:rPr lang="en-US" altLang="zh-CN" sz="1600" baseline="-25000" dirty="0"/>
              <a:t>j</a:t>
            </a:r>
            <a:r>
              <a:rPr lang="en-US" altLang="zh-CN" sz="1600" dirty="0"/>
              <a:t>.</a:t>
            </a:r>
          </a:p>
          <a:p>
            <a:pPr lvl="1" eaLnBrk="1" hangingPunct="1"/>
            <a:r>
              <a:rPr lang="zh-CN" altLang="en-US" sz="1600" dirty="0"/>
              <a:t>两个任务是相容的如果任务的时间区间不相交</a:t>
            </a:r>
          </a:p>
          <a:p>
            <a:pPr lvl="1" eaLnBrk="1" hangingPunct="1"/>
            <a:r>
              <a:rPr lang="zh-CN" altLang="en-US" sz="1600" dirty="0"/>
              <a:t>目的：找到数目尽可能多的相容任务</a:t>
            </a:r>
          </a:p>
          <a:p>
            <a:pPr eaLnBrk="1" hangingPunct="1"/>
            <a:endParaRPr lang="zh-CN" altLang="en-US" sz="1600" dirty="0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2742248" y="6189980"/>
            <a:ext cx="588168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8623935" y="5982018"/>
            <a:ext cx="762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Time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7863523" y="6189980"/>
            <a:ext cx="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604135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0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rot="-5400000">
            <a:off x="1634172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rot="-5400000">
            <a:off x="1149985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rot="-5400000">
            <a:off x="2604135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rot="-5400000">
            <a:off x="2118360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rot="-5400000">
            <a:off x="3088322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rot="-5400000">
            <a:off x="4540885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rot="-5400000">
            <a:off x="4056697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rot="-5400000">
            <a:off x="5509260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rot="-5400000">
            <a:off x="5025072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rot="-5400000">
            <a:off x="6479222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-5400000">
            <a:off x="5995035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3088323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3572510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4056698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3</a:t>
            </a: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4542473" y="6189980"/>
            <a:ext cx="41433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4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026660" y="6189980"/>
            <a:ext cx="4143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5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5510848" y="6189980"/>
            <a:ext cx="41433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6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5995035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7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479223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8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6963410" y="6189980"/>
            <a:ext cx="4159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9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7379335" y="6189980"/>
            <a:ext cx="414338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7933373" y="6189980"/>
            <a:ext cx="41433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400">
                <a:latin typeface="Comic Sans MS" panose="030F0702030302020204" pitchFamily="66" charset="0"/>
              </a:rPr>
              <a:t>11</a:t>
            </a: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5164773" y="5081905"/>
            <a:ext cx="19367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f</a:t>
            </a:r>
          </a:p>
        </p:txBody>
      </p:sp>
      <p:sp>
        <p:nvSpPr>
          <p:cNvPr id="11296" name="Rectangle 32"/>
          <p:cNvSpPr>
            <a:spLocks noChangeArrowheads="1"/>
          </p:cNvSpPr>
          <p:nvPr/>
        </p:nvSpPr>
        <p:spPr bwMode="auto">
          <a:xfrm>
            <a:off x="5648960" y="5497830"/>
            <a:ext cx="1938338" cy="2762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g</a:t>
            </a: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 rot="-5400000">
            <a:off x="3572510" y="4597718"/>
            <a:ext cx="3184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6617335" y="5901055"/>
            <a:ext cx="1454150" cy="27781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h</a:t>
            </a: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4680585" y="4665980"/>
            <a:ext cx="1452563" cy="277813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2742248" y="3005455"/>
            <a:ext cx="2906712" cy="2762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3226435" y="3421380"/>
            <a:ext cx="1454150" cy="2762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302" name="Rectangle 38"/>
          <p:cNvSpPr>
            <a:spLocks noChangeArrowheads="1"/>
          </p:cNvSpPr>
          <p:nvPr/>
        </p:nvSpPr>
        <p:spPr bwMode="auto">
          <a:xfrm>
            <a:off x="4196398" y="3835718"/>
            <a:ext cx="968375" cy="2778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1303" name="Rectangle 39"/>
          <p:cNvSpPr>
            <a:spLocks noChangeArrowheads="1"/>
          </p:cNvSpPr>
          <p:nvPr/>
        </p:nvSpPr>
        <p:spPr bwMode="auto">
          <a:xfrm>
            <a:off x="4196398" y="4251643"/>
            <a:ext cx="2420937" cy="27622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mic Sans MS" panose="030F0702030302020204" pitchFamily="66" charset="0"/>
              </a:rPr>
              <a:t>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6E4B84-5611-4BA2-9F5B-3743C7BE7664}" type="slidenum">
              <a:rPr kumimoji="0" lang="zh-CN" altLang="en-US" sz="1400" smtClean="0"/>
              <a:t>9</a:t>
            </a:fld>
            <a:endParaRPr kumimoji="0" lang="en-US" altLang="zh-CN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4.1 区间调度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那么最好的方案应该是什么？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吸取前面的经验---与开始时间、区间的宽度、最少</a:t>
            </a:r>
            <a:r>
              <a:rPr lang="zh-CN" altLang="en-US" dirty="0">
                <a:latin typeface="Times New Roman" panose="02020603050405020304" pitchFamily="18" charset="0"/>
              </a:rPr>
              <a:t>“</a:t>
            </a:r>
            <a:r>
              <a:rPr lang="zh-CN" altLang="en-US" dirty="0"/>
              <a:t>冲突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/>
              <a:t>都有一点联系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chemeClr val="hlink"/>
                </a:solidFill>
              </a:rPr>
              <a:t>应该选择什么样的规则？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我们应该接受</a:t>
            </a:r>
            <a:r>
              <a:rPr lang="zh-CN" altLang="en-US" b="1" dirty="0"/>
              <a:t>最早结束</a:t>
            </a:r>
            <a:r>
              <a:rPr lang="zh-CN" altLang="en-US" dirty="0"/>
              <a:t>的需求，即</a:t>
            </a:r>
            <a:r>
              <a:rPr lang="en-US" altLang="zh-CN" dirty="0"/>
              <a:t>f(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尽可能小的需求</a:t>
            </a:r>
            <a:r>
              <a:rPr lang="en-US" altLang="zh-CN" dirty="0" err="1"/>
              <a:t>i</a:t>
            </a:r>
            <a:r>
              <a:rPr lang="zh-CN" altLang="en-US" dirty="0"/>
              <a:t>为第一个需求。这样的好处是</a:t>
            </a:r>
            <a:r>
              <a:rPr lang="zh-CN" altLang="en-US" b="1" dirty="0"/>
              <a:t>资源尽可能早被释放</a:t>
            </a:r>
            <a:r>
              <a:rPr lang="zh-CN" altLang="en-US" dirty="0"/>
              <a:t>，以便于安排下面的需求。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14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</a:spPr>
      <a:bodyPr vert="horz" wrap="none" lIns="92075" tIns="46038" rIns="92075" bIns="46038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14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6383</TotalTime>
  <Words>2400</Words>
  <Application>Microsoft Macintosh PowerPoint</Application>
  <PresentationFormat>宽屏</PresentationFormat>
  <Paragraphs>385</Paragraphs>
  <Slides>48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宋体</vt:lpstr>
      <vt:lpstr>Arial</vt:lpstr>
      <vt:lpstr>Cambria Math</vt:lpstr>
      <vt:lpstr>Comic Sans MS</vt:lpstr>
      <vt:lpstr>Courier New</vt:lpstr>
      <vt:lpstr>MT Extra</vt:lpstr>
      <vt:lpstr>Symbol</vt:lpstr>
      <vt:lpstr>Tahoma</vt:lpstr>
      <vt:lpstr>Times New Roman</vt:lpstr>
      <vt:lpstr>Wingdings</vt:lpstr>
      <vt:lpstr>Blends</vt:lpstr>
      <vt:lpstr>Equation</vt:lpstr>
      <vt:lpstr>位图图像</vt:lpstr>
      <vt:lpstr>BMP 图像</vt:lpstr>
      <vt:lpstr>PowerPoint 演示文稿</vt:lpstr>
      <vt:lpstr>PowerPoint 演示文稿</vt:lpstr>
      <vt:lpstr>PowerPoint 演示文稿</vt:lpstr>
      <vt:lpstr>PowerPoint 演示文稿</vt:lpstr>
      <vt:lpstr>参考</vt:lpstr>
      <vt:lpstr>PowerPoint 演示文稿</vt:lpstr>
      <vt:lpstr>4.1 区间调度：贪心算法领先</vt:lpstr>
      <vt:lpstr>4.1 区间调度</vt:lpstr>
      <vt:lpstr>4.1 区间调度</vt:lpstr>
      <vt:lpstr>贪心算法</vt:lpstr>
      <vt:lpstr>递归：问题规模缩小</vt:lpstr>
      <vt:lpstr>递归：问题规模缩小</vt:lpstr>
      <vt:lpstr>递归：问题规模缩小</vt:lpstr>
      <vt:lpstr>递归：问题规模缩小</vt:lpstr>
      <vt:lpstr>实现与运行时间</vt:lpstr>
      <vt:lpstr>4.2 最小延迟调度</vt:lpstr>
      <vt:lpstr>最小延迟调度</vt:lpstr>
      <vt:lpstr>例子</vt:lpstr>
      <vt:lpstr>设计算法</vt:lpstr>
      <vt:lpstr>设计算法</vt:lpstr>
      <vt:lpstr>设计算法</vt:lpstr>
      <vt:lpstr>分析算法</vt:lpstr>
      <vt:lpstr>超高速缓存</vt:lpstr>
      <vt:lpstr>超高速缓存</vt:lpstr>
      <vt:lpstr>一个图的最短路径</vt:lpstr>
      <vt:lpstr>Dijkstra算法</vt:lpstr>
      <vt:lpstr>Dijikstra算法</vt:lpstr>
      <vt:lpstr>Dijkstra算法</vt:lpstr>
      <vt:lpstr>算法实现</vt:lpstr>
      <vt:lpstr>算法分析</vt:lpstr>
      <vt:lpstr>PowerPoint 演示文稿</vt:lpstr>
      <vt:lpstr>4.5 最小生成树问题</vt:lpstr>
      <vt:lpstr>最小生成树问题</vt:lpstr>
      <vt:lpstr>贪心算法设计</vt:lpstr>
      <vt:lpstr>Prim算法</vt:lpstr>
      <vt:lpstr>Kruskal算法</vt:lpstr>
      <vt:lpstr>Kruskal算法</vt:lpstr>
      <vt:lpstr>Kruskal算法</vt:lpstr>
      <vt:lpstr>讨论</vt:lpstr>
      <vt:lpstr>4.8 Huffman码与数据压缩</vt:lpstr>
      <vt:lpstr>问题的提出</vt:lpstr>
      <vt:lpstr>问题的提出</vt:lpstr>
      <vt:lpstr>设计算法</vt:lpstr>
      <vt:lpstr>设计算法</vt:lpstr>
      <vt:lpstr>设计算法</vt:lpstr>
      <vt:lpstr>设计算法</vt:lpstr>
      <vt:lpstr>设计算法</vt:lpstr>
      <vt:lpstr>分析算法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 Su</dc:creator>
  <cp:lastModifiedBy>xiang li</cp:lastModifiedBy>
  <cp:revision>617</cp:revision>
  <dcterms:created xsi:type="dcterms:W3CDTF">2008-09-23T03:41:00Z</dcterms:created>
  <dcterms:modified xsi:type="dcterms:W3CDTF">2025-06-12T01:14:28Z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6FD4468B44A44447987171B144DBAF79_12</vt:lpwstr>
  </property>
  <property fmtid="{D5CDD505-2E9C-101B-9397-08002B2CF9AE}" pid="3" name="KSOProductBuildVer">
    <vt:lpwstr>2052-12.1.0.19770</vt:lpwstr>
  </property>
</Properties>
</file>